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1.xml" ContentType="application/vnd.openxmlformats-officedocument.drawingml.chart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9" r:id="rId1"/>
  </p:sldMasterIdLst>
  <p:notesMasterIdLst>
    <p:notesMasterId r:id="rId16"/>
  </p:notesMasterIdLst>
  <p:handoutMasterIdLst>
    <p:handoutMasterId r:id="rId17"/>
  </p:handoutMasterIdLst>
  <p:sldIdLst>
    <p:sldId id="268" r:id="rId2"/>
    <p:sldId id="259" r:id="rId3"/>
    <p:sldId id="257" r:id="rId4"/>
    <p:sldId id="269" r:id="rId5"/>
    <p:sldId id="261" r:id="rId6"/>
    <p:sldId id="265" r:id="rId7"/>
    <p:sldId id="270" r:id="rId8"/>
    <p:sldId id="266" r:id="rId9"/>
    <p:sldId id="271" r:id="rId10"/>
    <p:sldId id="267" r:id="rId11"/>
    <p:sldId id="264" r:id="rId12"/>
    <p:sldId id="258" r:id="rId13"/>
    <p:sldId id="272" r:id="rId14"/>
    <p:sldId id="273" r:id="rId15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tion par défaut" id="{13D5A83D-8A38-4C01-B933-3CEAA02D26B6}">
          <p14:sldIdLst>
            <p14:sldId id="268"/>
            <p14:sldId id="259"/>
            <p14:sldId id="257"/>
            <p14:sldId id="269"/>
          </p14:sldIdLst>
        </p14:section>
        <p14:section name="Détail des forfaits" id="{009AA1B0-5227-4048-AE82-B011AB7F6516}">
          <p14:sldIdLst>
            <p14:sldId id="261"/>
            <p14:sldId id="265"/>
            <p14:sldId id="270"/>
            <p14:sldId id="266"/>
            <p14:sldId id="271"/>
            <p14:sldId id="267"/>
            <p14:sldId id="264"/>
            <p14:sldId id="258"/>
            <p14:sldId id="272"/>
            <p14:sldId id="273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Style moyen 3 - Accentuation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671" autoAdjust="0"/>
  </p:normalViewPr>
  <p:slideViewPr>
    <p:cSldViewPr>
      <p:cViewPr varScale="1">
        <p:scale>
          <a:sx n="70" d="100"/>
          <a:sy n="70" d="100"/>
        </p:scale>
        <p:origin x="-51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6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6" d="100"/>
        <a:sy n="86" d="100"/>
      </p:scale>
      <p:origin x="0" y="0"/>
    </p:cViewPr>
  </p:sorterViewPr>
  <p:notesViewPr>
    <p:cSldViewPr>
      <p:cViewPr varScale="1">
        <p:scale>
          <a:sx n="75" d="100"/>
          <a:sy n="75" d="100"/>
        </p:scale>
        <p:origin x="-912" y="-84"/>
      </p:cViewPr>
      <p:guideLst>
        <p:guide orient="horz" pos="2160"/>
        <p:guide pos="28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euille_de_calcul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CA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pPr>
            <a:r>
              <a:rPr lang="fr-CA">
                <a:solidFill>
                  <a:schemeClr val="lt1"/>
                </a:solidFill>
                <a:latin typeface="+mn-lt"/>
                <a:ea typeface="+mn-ea"/>
                <a:cs typeface="+mn-cs"/>
              </a:rPr>
              <a:t>Sondage sur les vacances</a:t>
            </a:r>
            <a:endParaRPr lang="fr-CA"/>
          </a:p>
        </c:rich>
      </c:tx>
      <c:overlay val="0"/>
      <c:spPr>
        <a:gradFill rotWithShape="1">
          <a:gsLst>
            <a:gs pos="0">
              <a:schemeClr val="accent5"/>
            </a:gs>
            <a:gs pos="100000">
              <a:schemeClr val="accent5">
                <a:shade val="48000"/>
                <a:satMod val="180000"/>
                <a:lumMod val="94000"/>
              </a:schemeClr>
            </a:gs>
            <a:gs pos="100000">
              <a:schemeClr val="accent5">
                <a:shade val="48000"/>
                <a:satMod val="180000"/>
                <a:lumMod val="94000"/>
              </a:schemeClr>
            </a:gs>
          </a:gsLst>
          <a:lin ang="4140000" scaled="1"/>
        </a:gradFill>
        <a:ln w="12700" cap="flat" cmpd="sng" algn="ctr">
          <a:solidFill>
            <a:schemeClr val="accent5"/>
          </a:solidFill>
          <a:prstDash val="solid"/>
        </a:ln>
        <a:effectLst>
          <a:outerShdw blurRad="76200" dist="38100" dir="5400000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glow" dir="tl">
            <a:rot lat="0" lon="0" rev="19800000"/>
          </a:lightRig>
        </a:scene3d>
        <a:sp3d prstMaterial="metal">
          <a:bevelT w="38100" h="38100"/>
        </a:sp3d>
      </c:sp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Feuil1!$A$2</c:f>
              <c:strCache>
                <c:ptCount val="1"/>
                <c:pt idx="0">
                  <c:v>Train standard</c:v>
                </c:pt>
              </c:strCache>
            </c:strRef>
          </c:tx>
          <c:spPr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18900000" scaled="1"/>
              <a:tileRect/>
            </a:gradFill>
          </c:spPr>
          <c:invertIfNegative val="0"/>
          <c:cat>
            <c:strRef>
              <c:f>Feuil1!$B$1:$D$1</c:f>
              <c:strCache>
                <c:ptCount val="3"/>
                <c:pt idx="0">
                  <c:v>Prix</c:v>
                </c:pt>
                <c:pt idx="1">
                  <c:v>Sécurité</c:v>
                </c:pt>
                <c:pt idx="2">
                  <c:v>Culture</c:v>
                </c:pt>
              </c:strCache>
            </c:strRef>
          </c:cat>
          <c:val>
            <c:numRef>
              <c:f>Feuil1!$B$2:$D$2</c:f>
              <c:numCache>
                <c:formatCode>0%</c:formatCode>
                <c:ptCount val="3"/>
                <c:pt idx="0">
                  <c:v>0.63</c:v>
                </c:pt>
                <c:pt idx="1">
                  <c:v>0.76</c:v>
                </c:pt>
                <c:pt idx="2">
                  <c:v>0.54</c:v>
                </c:pt>
              </c:numCache>
            </c:numRef>
          </c:val>
        </c:ser>
        <c:ser>
          <c:idx val="1"/>
          <c:order val="1"/>
          <c:tx>
            <c:strRef>
              <c:f>Feuil1!$A$3</c:f>
              <c:strCache>
                <c:ptCount val="1"/>
                <c:pt idx="0">
                  <c:v>Train de luxe</c:v>
                </c:pt>
              </c:strCache>
            </c:strRef>
          </c:tx>
          <c:invertIfNegative val="0"/>
          <c:cat>
            <c:strRef>
              <c:f>Feuil1!$B$1:$D$1</c:f>
              <c:strCache>
                <c:ptCount val="3"/>
                <c:pt idx="0">
                  <c:v>Prix</c:v>
                </c:pt>
                <c:pt idx="1">
                  <c:v>Sécurité</c:v>
                </c:pt>
                <c:pt idx="2">
                  <c:v>Culture</c:v>
                </c:pt>
              </c:strCache>
            </c:strRef>
          </c:cat>
          <c:val>
            <c:numRef>
              <c:f>Feuil1!$B$3:$D$3</c:f>
              <c:numCache>
                <c:formatCode>0%</c:formatCode>
                <c:ptCount val="3"/>
                <c:pt idx="0">
                  <c:v>0.49</c:v>
                </c:pt>
                <c:pt idx="1">
                  <c:v>0.84</c:v>
                </c:pt>
                <c:pt idx="2">
                  <c:v>0.79</c:v>
                </c:pt>
              </c:numCache>
            </c:numRef>
          </c:val>
        </c:ser>
        <c:ser>
          <c:idx val="2"/>
          <c:order val="2"/>
          <c:tx>
            <c:strRef>
              <c:f>Feuil1!$A$4</c:f>
              <c:strCache>
                <c:ptCount val="1"/>
                <c:pt idx="0">
                  <c:v>Croisière</c:v>
                </c:pt>
              </c:strCache>
            </c:strRef>
          </c:tx>
          <c:invertIfNegative val="0"/>
          <c:cat>
            <c:strRef>
              <c:f>Feuil1!$B$1:$D$1</c:f>
              <c:strCache>
                <c:ptCount val="3"/>
                <c:pt idx="0">
                  <c:v>Prix</c:v>
                </c:pt>
                <c:pt idx="1">
                  <c:v>Sécurité</c:v>
                </c:pt>
                <c:pt idx="2">
                  <c:v>Culture</c:v>
                </c:pt>
              </c:strCache>
            </c:strRef>
          </c:cat>
          <c:val>
            <c:numRef>
              <c:f>Feuil1!$B$4:$D$4</c:f>
              <c:numCache>
                <c:formatCode>0%</c:formatCode>
                <c:ptCount val="3"/>
                <c:pt idx="0">
                  <c:v>0.56999999999999995</c:v>
                </c:pt>
                <c:pt idx="1">
                  <c:v>0.9</c:v>
                </c:pt>
                <c:pt idx="2">
                  <c:v>0.41</c:v>
                </c:pt>
              </c:numCache>
            </c:numRef>
          </c:val>
        </c:ser>
        <c:ser>
          <c:idx val="3"/>
          <c:order val="3"/>
          <c:tx>
            <c:strRef>
              <c:f>Feuil1!$A$5</c:f>
              <c:strCache>
                <c:ptCount val="1"/>
                <c:pt idx="0">
                  <c:v>Classique</c:v>
                </c:pt>
              </c:strCache>
            </c:strRef>
          </c:tx>
          <c:invertIfNegative val="0"/>
          <c:cat>
            <c:strRef>
              <c:f>Feuil1!$B$1:$D$1</c:f>
              <c:strCache>
                <c:ptCount val="3"/>
                <c:pt idx="0">
                  <c:v>Prix</c:v>
                </c:pt>
                <c:pt idx="1">
                  <c:v>Sécurité</c:v>
                </c:pt>
                <c:pt idx="2">
                  <c:v>Culture</c:v>
                </c:pt>
              </c:strCache>
            </c:strRef>
          </c:cat>
          <c:val>
            <c:numRef>
              <c:f>Feuil1!$B$5:$D$5</c:f>
              <c:numCache>
                <c:formatCode>0%</c:formatCode>
                <c:ptCount val="3"/>
                <c:pt idx="0">
                  <c:v>0.71</c:v>
                </c:pt>
                <c:pt idx="1">
                  <c:v>0.56000000000000005</c:v>
                </c:pt>
                <c:pt idx="2">
                  <c:v>0.27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50"/>
        <c:axId val="140435456"/>
        <c:axId val="130627200"/>
      </c:barChart>
      <c:catAx>
        <c:axId val="140435456"/>
        <c:scaling>
          <c:orientation val="minMax"/>
        </c:scaling>
        <c:delete val="0"/>
        <c:axPos val="l"/>
        <c:title>
          <c:tx>
            <c:rich>
              <a:bodyPr/>
              <a:lstStyle/>
              <a:p>
                <a:pPr>
                  <a:defRPr/>
                </a:pPr>
                <a:r>
                  <a:rPr lang="fr-CA"/>
                  <a:t>Catégories</a:t>
                </a:r>
              </a:p>
            </c:rich>
          </c:tx>
          <c:overlay val="0"/>
          <c:spPr>
            <a:ln>
              <a:solidFill>
                <a:schemeClr val="accent2"/>
              </a:solidFill>
            </a:ln>
          </c:spPr>
        </c:title>
        <c:majorTickMark val="none"/>
        <c:minorTickMark val="none"/>
        <c:tickLblPos val="nextTo"/>
        <c:spPr>
          <a:noFill/>
          <a:ln w="12700" cap="flat" cmpd="sng" algn="ctr">
            <a:solidFill>
              <a:schemeClr val="accent1"/>
            </a:solidFill>
            <a:prstDash val="solid"/>
          </a:ln>
          <a:effectLst/>
        </c:spPr>
        <c:txPr>
          <a:bodyPr/>
          <a:lstStyle/>
          <a:p>
            <a:pPr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130627200"/>
        <c:crosses val="autoZero"/>
        <c:auto val="1"/>
        <c:lblAlgn val="ctr"/>
        <c:lblOffset val="100"/>
        <c:noMultiLvlLbl val="0"/>
      </c:catAx>
      <c:valAx>
        <c:axId val="130627200"/>
        <c:scaling>
          <c:orientation val="minMax"/>
        </c:scaling>
        <c:delete val="0"/>
        <c:axPos val="b"/>
        <c:majorGridlines/>
        <c:minorGridlines/>
        <c:title>
          <c:tx>
            <c:rich>
              <a:bodyPr/>
              <a:lstStyle/>
              <a:p>
                <a:pPr>
                  <a:defRPr/>
                </a:pPr>
                <a:r>
                  <a:rPr lang="fr-CA"/>
                  <a:t>% du total</a:t>
                </a:r>
              </a:p>
            </c:rich>
          </c:tx>
          <c:overlay val="0"/>
          <c:spPr>
            <a:ln>
              <a:solidFill>
                <a:schemeClr val="accent2"/>
              </a:solidFill>
            </a:ln>
          </c:spPr>
        </c:title>
        <c:numFmt formatCode="0%" sourceLinked="1"/>
        <c:majorTickMark val="out"/>
        <c:minorTickMark val="none"/>
        <c:tickLblPos val="nextTo"/>
        <c:spPr>
          <a:noFill/>
          <a:ln w="12700" cap="flat" cmpd="sng" algn="ctr">
            <a:solidFill>
              <a:schemeClr val="accent1"/>
            </a:solidFill>
            <a:prstDash val="solid"/>
          </a:ln>
          <a:effectLst/>
        </c:spPr>
        <c:txPr>
          <a:bodyPr/>
          <a:lstStyle/>
          <a:p>
            <a:pPr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140435456"/>
        <c:crosses val="autoZero"/>
        <c:crossBetween val="between"/>
      </c:valAx>
    </c:plotArea>
    <c:legend>
      <c:legendPos val="r"/>
      <c:overlay val="0"/>
      <c:spPr>
        <a:ln>
          <a:solidFill>
            <a:schemeClr val="accent4"/>
          </a:solidFill>
        </a:ln>
      </c:spPr>
    </c:legend>
    <c:plotVisOnly val="1"/>
    <c:dispBlanksAs val="gap"/>
    <c:showDLblsOverMax val="0"/>
  </c:chart>
  <c:txPr>
    <a:bodyPr/>
    <a:lstStyle/>
    <a:p>
      <a:pPr>
        <a:defRPr sz="1800"/>
      </a:pPr>
      <a:endParaRPr lang="fr-FR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C085BB0-AFD7-4400-A08A-6DE937C8EE3A}" type="doc">
      <dgm:prSet loTypeId="urn:microsoft.com/office/officeart/2005/8/layout/matrix3" loCatId="matrix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40A4103-4F7B-4E4D-8FA0-F90E116C77BC}">
      <dgm:prSet/>
      <dgm:spPr/>
      <dgm:t>
        <a:bodyPr/>
        <a:lstStyle/>
        <a:p>
          <a:pPr rtl="0"/>
          <a:r>
            <a:rPr lang="fr-CA" b="1" noProof="0" dirty="0" smtClean="0"/>
            <a:t>Forfait royal</a:t>
          </a:r>
          <a:endParaRPr lang="fr-CA" noProof="0" dirty="0"/>
        </a:p>
      </dgm:t>
    </dgm:pt>
    <dgm:pt modelId="{70DD6629-AA02-44E9-A2F9-E63F101FF914}" type="parTrans" cxnId="{A6EF7FA0-2E59-4426-8BA0-632045219D6A}">
      <dgm:prSet/>
      <dgm:spPr/>
      <dgm:t>
        <a:bodyPr/>
        <a:lstStyle/>
        <a:p>
          <a:endParaRPr lang="en-US"/>
        </a:p>
      </dgm:t>
    </dgm:pt>
    <dgm:pt modelId="{1679C3F4-0DB7-40C1-82D0-471EB42CEAB5}" type="sibTrans" cxnId="{A6EF7FA0-2E59-4426-8BA0-632045219D6A}">
      <dgm:prSet/>
      <dgm:spPr/>
      <dgm:t>
        <a:bodyPr/>
        <a:lstStyle/>
        <a:p>
          <a:endParaRPr lang="en-US"/>
        </a:p>
      </dgm:t>
    </dgm:pt>
    <dgm:pt modelId="{B651DDC4-D40B-4A3F-BC62-BA3EA232EE3A}">
      <dgm:prSet/>
      <dgm:spPr/>
      <dgm:t>
        <a:bodyPr/>
        <a:lstStyle/>
        <a:p>
          <a:pPr rtl="0"/>
          <a:r>
            <a:rPr lang="fr-CA" b="1" noProof="0" dirty="0" smtClean="0"/>
            <a:t>Forfait exclusif</a:t>
          </a:r>
          <a:endParaRPr lang="fr-CA" noProof="0" dirty="0"/>
        </a:p>
      </dgm:t>
    </dgm:pt>
    <dgm:pt modelId="{B75CE688-B4FC-453E-B5BB-3E5251E2063E}" type="parTrans" cxnId="{B61A727B-FC1F-480A-8A88-E35138EB91CC}">
      <dgm:prSet/>
      <dgm:spPr/>
      <dgm:t>
        <a:bodyPr/>
        <a:lstStyle/>
        <a:p>
          <a:endParaRPr lang="en-US"/>
        </a:p>
      </dgm:t>
    </dgm:pt>
    <dgm:pt modelId="{64B39F76-9C33-4814-9921-F075A592A27C}" type="sibTrans" cxnId="{B61A727B-FC1F-480A-8A88-E35138EB91CC}">
      <dgm:prSet/>
      <dgm:spPr/>
      <dgm:t>
        <a:bodyPr/>
        <a:lstStyle/>
        <a:p>
          <a:endParaRPr lang="en-US"/>
        </a:p>
      </dgm:t>
    </dgm:pt>
    <dgm:pt modelId="{AC795A32-7318-4CF7-A8D8-BA05432A8B08}">
      <dgm:prSet/>
      <dgm:spPr/>
      <dgm:t>
        <a:bodyPr/>
        <a:lstStyle/>
        <a:p>
          <a:pPr rtl="0"/>
          <a:r>
            <a:rPr lang="fr-CA" b="1" baseline="0" noProof="0" dirty="0" smtClean="0"/>
            <a:t>Forfait de luxe</a:t>
          </a:r>
          <a:endParaRPr lang="fr-CA" noProof="0" dirty="0"/>
        </a:p>
      </dgm:t>
    </dgm:pt>
    <dgm:pt modelId="{FD992782-42D6-4FDF-8C9D-363DC67B56E6}" type="parTrans" cxnId="{F74E0882-651F-4E5D-9D5A-17C3B1D55DAA}">
      <dgm:prSet/>
      <dgm:spPr/>
      <dgm:t>
        <a:bodyPr/>
        <a:lstStyle/>
        <a:p>
          <a:endParaRPr lang="en-US"/>
        </a:p>
      </dgm:t>
    </dgm:pt>
    <dgm:pt modelId="{E4491393-1A95-469B-89BC-8BBC0F1B6998}" type="sibTrans" cxnId="{F74E0882-651F-4E5D-9D5A-17C3B1D55DAA}">
      <dgm:prSet/>
      <dgm:spPr/>
      <dgm:t>
        <a:bodyPr/>
        <a:lstStyle/>
        <a:p>
          <a:endParaRPr lang="en-US"/>
        </a:p>
      </dgm:t>
    </dgm:pt>
    <dgm:pt modelId="{DEDCFEBB-E030-4195-B706-40D05B9B2850}">
      <dgm:prSet/>
      <dgm:spPr/>
      <dgm:t>
        <a:bodyPr/>
        <a:lstStyle/>
        <a:p>
          <a:pPr rtl="0"/>
          <a:r>
            <a:rPr lang="fr-CA" b="1" baseline="0" noProof="0" dirty="0" smtClean="0"/>
            <a:t>Forfait classique</a:t>
          </a:r>
          <a:endParaRPr lang="fr-CA" noProof="0" dirty="0"/>
        </a:p>
      </dgm:t>
    </dgm:pt>
    <dgm:pt modelId="{01178190-E13E-44C8-9603-B9615462D4DF}" type="parTrans" cxnId="{E7771D13-0C3D-4149-B170-C25BC6CD02DA}">
      <dgm:prSet/>
      <dgm:spPr/>
      <dgm:t>
        <a:bodyPr/>
        <a:lstStyle/>
        <a:p>
          <a:endParaRPr lang="en-US"/>
        </a:p>
      </dgm:t>
    </dgm:pt>
    <dgm:pt modelId="{E3639C0B-F463-4311-A21D-C62DC8FEC133}" type="sibTrans" cxnId="{E7771D13-0C3D-4149-B170-C25BC6CD02DA}">
      <dgm:prSet/>
      <dgm:spPr/>
      <dgm:t>
        <a:bodyPr/>
        <a:lstStyle/>
        <a:p>
          <a:endParaRPr lang="en-US"/>
        </a:p>
      </dgm:t>
    </dgm:pt>
    <dgm:pt modelId="{52842349-8529-40BE-8A50-6BB8A9DB30BC}" type="pres">
      <dgm:prSet presAssocID="{3C085BB0-AFD7-4400-A08A-6DE937C8EE3A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24ED86F-157F-481A-8CD4-1709413E51EF}" type="pres">
      <dgm:prSet presAssocID="{3C085BB0-AFD7-4400-A08A-6DE937C8EE3A}" presName="diamond" presStyleLbl="bgShp" presStyleIdx="0" presStyleCnt="1"/>
      <dgm:spPr/>
    </dgm:pt>
    <dgm:pt modelId="{ADC2CE15-BE7F-4FDD-A4DA-28EF8A59154E}" type="pres">
      <dgm:prSet presAssocID="{3C085BB0-AFD7-4400-A08A-6DE937C8EE3A}" presName="quad1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A7C79F0-C5C5-483A-8666-9CC474B1B7F0}" type="pres">
      <dgm:prSet presAssocID="{3C085BB0-AFD7-4400-A08A-6DE937C8EE3A}" presName="quad2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D32BB8D-AF11-416B-8CF7-8AE516501015}" type="pres">
      <dgm:prSet presAssocID="{3C085BB0-AFD7-4400-A08A-6DE937C8EE3A}" presName="quad3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CEAE932-E5F7-49C7-AEB9-D1A0E0FD92F5}" type="pres">
      <dgm:prSet presAssocID="{3C085BB0-AFD7-4400-A08A-6DE937C8EE3A}" presName="quad4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5577BBC-4611-426E-966C-BE82E2B69709}" type="presOf" srcId="{AC795A32-7318-4CF7-A8D8-BA05432A8B08}" destId="{9D32BB8D-AF11-416B-8CF7-8AE516501015}" srcOrd="0" destOrd="0" presId="urn:microsoft.com/office/officeart/2005/8/layout/matrix3"/>
    <dgm:cxn modelId="{B61A727B-FC1F-480A-8A88-E35138EB91CC}" srcId="{3C085BB0-AFD7-4400-A08A-6DE937C8EE3A}" destId="{B651DDC4-D40B-4A3F-BC62-BA3EA232EE3A}" srcOrd="1" destOrd="0" parTransId="{B75CE688-B4FC-453E-B5BB-3E5251E2063E}" sibTransId="{64B39F76-9C33-4814-9921-F075A592A27C}"/>
    <dgm:cxn modelId="{A6EF7FA0-2E59-4426-8BA0-632045219D6A}" srcId="{3C085BB0-AFD7-4400-A08A-6DE937C8EE3A}" destId="{840A4103-4F7B-4E4D-8FA0-F90E116C77BC}" srcOrd="0" destOrd="0" parTransId="{70DD6629-AA02-44E9-A2F9-E63F101FF914}" sibTransId="{1679C3F4-0DB7-40C1-82D0-471EB42CEAB5}"/>
    <dgm:cxn modelId="{5729DB1F-8DEF-4455-AE00-FB58BCF10AB0}" type="presOf" srcId="{840A4103-4F7B-4E4D-8FA0-F90E116C77BC}" destId="{ADC2CE15-BE7F-4FDD-A4DA-28EF8A59154E}" srcOrd="0" destOrd="0" presId="urn:microsoft.com/office/officeart/2005/8/layout/matrix3"/>
    <dgm:cxn modelId="{E7771D13-0C3D-4149-B170-C25BC6CD02DA}" srcId="{3C085BB0-AFD7-4400-A08A-6DE937C8EE3A}" destId="{DEDCFEBB-E030-4195-B706-40D05B9B2850}" srcOrd="3" destOrd="0" parTransId="{01178190-E13E-44C8-9603-B9615462D4DF}" sibTransId="{E3639C0B-F463-4311-A21D-C62DC8FEC133}"/>
    <dgm:cxn modelId="{AE38861D-9C71-46E1-A5BA-3152E8050993}" type="presOf" srcId="{DEDCFEBB-E030-4195-B706-40D05B9B2850}" destId="{CCEAE932-E5F7-49C7-AEB9-D1A0E0FD92F5}" srcOrd="0" destOrd="0" presId="urn:microsoft.com/office/officeart/2005/8/layout/matrix3"/>
    <dgm:cxn modelId="{5EBCD89B-D773-4DF2-AFB3-E545B6FBE4F3}" type="presOf" srcId="{B651DDC4-D40B-4A3F-BC62-BA3EA232EE3A}" destId="{9A7C79F0-C5C5-483A-8666-9CC474B1B7F0}" srcOrd="0" destOrd="0" presId="urn:microsoft.com/office/officeart/2005/8/layout/matrix3"/>
    <dgm:cxn modelId="{6934E867-B462-4A3A-84AC-10014B86E4FB}" type="presOf" srcId="{3C085BB0-AFD7-4400-A08A-6DE937C8EE3A}" destId="{52842349-8529-40BE-8A50-6BB8A9DB30BC}" srcOrd="0" destOrd="0" presId="urn:microsoft.com/office/officeart/2005/8/layout/matrix3"/>
    <dgm:cxn modelId="{F74E0882-651F-4E5D-9D5A-17C3B1D55DAA}" srcId="{3C085BB0-AFD7-4400-A08A-6DE937C8EE3A}" destId="{AC795A32-7318-4CF7-A8D8-BA05432A8B08}" srcOrd="2" destOrd="0" parTransId="{FD992782-42D6-4FDF-8C9D-363DC67B56E6}" sibTransId="{E4491393-1A95-469B-89BC-8BBC0F1B6998}"/>
    <dgm:cxn modelId="{729F8434-D813-4067-A546-C4AA15E6C631}" type="presParOf" srcId="{52842349-8529-40BE-8A50-6BB8A9DB30BC}" destId="{F24ED86F-157F-481A-8CD4-1709413E51EF}" srcOrd="0" destOrd="0" presId="urn:microsoft.com/office/officeart/2005/8/layout/matrix3"/>
    <dgm:cxn modelId="{77D6AC2F-5338-4467-9088-EA46A0592E52}" type="presParOf" srcId="{52842349-8529-40BE-8A50-6BB8A9DB30BC}" destId="{ADC2CE15-BE7F-4FDD-A4DA-28EF8A59154E}" srcOrd="1" destOrd="0" presId="urn:microsoft.com/office/officeart/2005/8/layout/matrix3"/>
    <dgm:cxn modelId="{4A915D40-E53F-46E2-81AD-FF64F2150B6F}" type="presParOf" srcId="{52842349-8529-40BE-8A50-6BB8A9DB30BC}" destId="{9A7C79F0-C5C5-483A-8666-9CC474B1B7F0}" srcOrd="2" destOrd="0" presId="urn:microsoft.com/office/officeart/2005/8/layout/matrix3"/>
    <dgm:cxn modelId="{C1291CE9-0C1C-489A-ADD0-68DFAF2D1E73}" type="presParOf" srcId="{52842349-8529-40BE-8A50-6BB8A9DB30BC}" destId="{9D32BB8D-AF11-416B-8CF7-8AE516501015}" srcOrd="3" destOrd="0" presId="urn:microsoft.com/office/officeart/2005/8/layout/matrix3"/>
    <dgm:cxn modelId="{5A28D6E8-67A2-4044-8907-48AE84A56FCC}" type="presParOf" srcId="{52842349-8529-40BE-8A50-6BB8A9DB30BC}" destId="{CCEAE932-E5F7-49C7-AEB9-D1A0E0FD92F5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24ED86F-157F-481A-8CD4-1709413E51EF}">
      <dsp:nvSpPr>
        <dsp:cNvPr id="0" name=""/>
        <dsp:cNvSpPr/>
      </dsp:nvSpPr>
      <dsp:spPr>
        <a:xfrm>
          <a:off x="1181893" y="0"/>
          <a:ext cx="3579812" cy="3579812"/>
        </a:xfrm>
        <a:prstGeom prst="diamond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76200" dist="38100" dir="5400000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glow" dir="tl">
            <a:rot lat="0" lon="0" rev="19800000"/>
          </a:lightRig>
        </a:scene3d>
        <a:sp3d prstMaterial="metal">
          <a:bevelT w="38100" h="381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ADC2CE15-BE7F-4FDD-A4DA-28EF8A59154E}">
      <dsp:nvSpPr>
        <dsp:cNvPr id="0" name=""/>
        <dsp:cNvSpPr/>
      </dsp:nvSpPr>
      <dsp:spPr>
        <a:xfrm>
          <a:off x="1521976" y="340082"/>
          <a:ext cx="1396126" cy="1396126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</a:gsLst>
          <a:lin ang="4140000" scaled="1"/>
        </a:gradFill>
        <a:ln>
          <a:noFill/>
        </a:ln>
        <a:effectLst>
          <a:outerShdw blurRad="114300" dist="114300" dir="5400000" rotWithShape="0">
            <a:srgbClr val="000000">
              <a:alpha val="70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9800000"/>
          </a:lightRig>
        </a:scene3d>
        <a:sp3d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2100" b="1" kern="1200" noProof="0" dirty="0" smtClean="0"/>
            <a:t>Forfait royal</a:t>
          </a:r>
          <a:endParaRPr lang="fr-CA" sz="2100" kern="1200" noProof="0" dirty="0"/>
        </a:p>
      </dsp:txBody>
      <dsp:txXfrm>
        <a:off x="1590129" y="408235"/>
        <a:ext cx="1259820" cy="1259820"/>
      </dsp:txXfrm>
    </dsp:sp>
    <dsp:sp modelId="{9A7C79F0-C5C5-483A-8666-9CC474B1B7F0}">
      <dsp:nvSpPr>
        <dsp:cNvPr id="0" name=""/>
        <dsp:cNvSpPr/>
      </dsp:nvSpPr>
      <dsp:spPr>
        <a:xfrm>
          <a:off x="3025497" y="340082"/>
          <a:ext cx="1396126" cy="1396126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</a:gsLst>
          <a:lin ang="4140000" scaled="1"/>
        </a:gradFill>
        <a:ln>
          <a:noFill/>
        </a:ln>
        <a:effectLst>
          <a:outerShdw blurRad="114300" dist="114300" dir="5400000" rotWithShape="0">
            <a:srgbClr val="000000">
              <a:alpha val="70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9800000"/>
          </a:lightRig>
        </a:scene3d>
        <a:sp3d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2100" b="1" kern="1200" noProof="0" dirty="0" smtClean="0"/>
            <a:t>Forfait exclusif</a:t>
          </a:r>
          <a:endParaRPr lang="fr-CA" sz="2100" kern="1200" noProof="0" dirty="0"/>
        </a:p>
      </dsp:txBody>
      <dsp:txXfrm>
        <a:off x="3093650" y="408235"/>
        <a:ext cx="1259820" cy="1259820"/>
      </dsp:txXfrm>
    </dsp:sp>
    <dsp:sp modelId="{9D32BB8D-AF11-416B-8CF7-8AE516501015}">
      <dsp:nvSpPr>
        <dsp:cNvPr id="0" name=""/>
        <dsp:cNvSpPr/>
      </dsp:nvSpPr>
      <dsp:spPr>
        <a:xfrm>
          <a:off x="1521976" y="1843603"/>
          <a:ext cx="1396126" cy="1396126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</a:gsLst>
          <a:lin ang="4140000" scaled="1"/>
        </a:gradFill>
        <a:ln>
          <a:noFill/>
        </a:ln>
        <a:effectLst>
          <a:outerShdw blurRad="114300" dist="114300" dir="5400000" rotWithShape="0">
            <a:srgbClr val="000000">
              <a:alpha val="70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9800000"/>
          </a:lightRig>
        </a:scene3d>
        <a:sp3d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2100" b="1" kern="1200" baseline="0" noProof="0" dirty="0" smtClean="0"/>
            <a:t>Forfait de luxe</a:t>
          </a:r>
          <a:endParaRPr lang="fr-CA" sz="2100" kern="1200" noProof="0" dirty="0"/>
        </a:p>
      </dsp:txBody>
      <dsp:txXfrm>
        <a:off x="1590129" y="1911756"/>
        <a:ext cx="1259820" cy="1259820"/>
      </dsp:txXfrm>
    </dsp:sp>
    <dsp:sp modelId="{CCEAE932-E5F7-49C7-AEB9-D1A0E0FD92F5}">
      <dsp:nvSpPr>
        <dsp:cNvPr id="0" name=""/>
        <dsp:cNvSpPr/>
      </dsp:nvSpPr>
      <dsp:spPr>
        <a:xfrm>
          <a:off x="3025497" y="1843603"/>
          <a:ext cx="1396126" cy="1396126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</a:gsLst>
          <a:lin ang="4140000" scaled="1"/>
        </a:gradFill>
        <a:ln>
          <a:noFill/>
        </a:ln>
        <a:effectLst>
          <a:outerShdw blurRad="114300" dist="114300" dir="5400000" rotWithShape="0">
            <a:srgbClr val="000000">
              <a:alpha val="70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9800000"/>
          </a:lightRig>
        </a:scene3d>
        <a:sp3d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2100" b="1" kern="1200" baseline="0" noProof="0" dirty="0" smtClean="0"/>
            <a:t>Forfait classique</a:t>
          </a:r>
          <a:endParaRPr lang="fr-CA" sz="2100" kern="1200" noProof="0" dirty="0"/>
        </a:p>
      </dsp:txBody>
      <dsp:txXfrm>
        <a:off x="3093650" y="1911756"/>
        <a:ext cx="1259820" cy="12598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fr-CA" dirty="0" smtClean="0"/>
              <a:t>Circuits en train au Canada</a:t>
            </a:r>
            <a:endParaRPr lang="fr-CA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99581A-7388-4806-B036-2B95C8792C3E}" type="datetimeFigureOut">
              <a:rPr lang="fr-CA" smtClean="0"/>
              <a:t>2011-04-17</a:t>
            </a:fld>
            <a:endParaRPr lang="fr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fr-CA" smtClean="0"/>
              <a:t>Votre nom</a:t>
            </a:r>
            <a:endParaRPr lang="fr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E812DD-DA00-492D-84DA-72BA799D2607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083542891"/>
      </p:ext>
    </p:extLst>
  </p:cSld>
  <p:clrMap bg1="lt1" tx1="dk1" bg2="lt2" tx2="dk2" accent1="accent1" accent2="accent2" accent3="accent3" accent4="accent4" accent5="accent5" accent6="accent6" hlink="hlink" folHlink="folHlink"/>
  <p:hf sldNum="0"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CA" noProof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6EEA79-3AA9-4E63-8175-5725856C6940}" type="datetimeFigureOut">
              <a:rPr lang="fr-CA" noProof="0" smtClean="0"/>
              <a:t>2011-04-17</a:t>
            </a:fld>
            <a:endParaRPr lang="fr-CA" noProof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CA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CA" noProof="0" smtClean="0"/>
              <a:t>Click to edit Master text styles</a:t>
            </a:r>
          </a:p>
          <a:p>
            <a:pPr lvl="1"/>
            <a:r>
              <a:rPr lang="fr-CA" noProof="0" smtClean="0"/>
              <a:t>Second level</a:t>
            </a:r>
          </a:p>
          <a:p>
            <a:pPr lvl="2"/>
            <a:r>
              <a:rPr lang="fr-CA" noProof="0" smtClean="0"/>
              <a:t>Third level</a:t>
            </a:r>
          </a:p>
          <a:p>
            <a:pPr lvl="3"/>
            <a:r>
              <a:rPr lang="fr-CA" noProof="0" smtClean="0"/>
              <a:t>Fourth level</a:t>
            </a:r>
          </a:p>
          <a:p>
            <a:pPr lvl="4"/>
            <a:r>
              <a:rPr lang="fr-CA" noProof="0" smtClean="0"/>
              <a:t>Fifth level</a:t>
            </a:r>
            <a:endParaRPr lang="fr-CA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fr-CA" noProof="0" smtClean="0"/>
              <a:t>Votre nom</a:t>
            </a:r>
            <a:endParaRPr lang="fr-CA" noProof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937BCE-ECB2-4BC6-8924-281B9CBC1BED}" type="slidenum">
              <a:rPr lang="fr-CA" noProof="0" smtClean="0"/>
              <a:t>‹N°›</a:t>
            </a:fld>
            <a:endParaRPr lang="fr-CA" noProof="0"/>
          </a:p>
        </p:txBody>
      </p:sp>
    </p:spTree>
    <p:extLst>
      <p:ext uri="{BB962C8B-B14F-4D97-AF65-F5344CB8AC3E}">
        <p14:creationId xmlns:p14="http://schemas.microsoft.com/office/powerpoint/2010/main" val="3869002228"/>
      </p:ext>
    </p:extLst>
  </p:cSld>
  <p:clrMap bg1="lt1" tx1="dk1" bg2="lt2" tx2="dk2" accent1="accent1" accent2="accent2" accent3="accent3" accent4="accent4" accent5="accent5" accent6="accent6" hlink="hlink" folHlink="folHlink"/>
  <p:hf sldNum="0"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CA" noProof="0" smtClean="0"/>
              <a:t>Votre nom</a:t>
            </a:r>
            <a:endParaRPr lang="fr-CA" noProof="0"/>
          </a:p>
        </p:txBody>
      </p:sp>
    </p:spTree>
    <p:extLst>
      <p:ext uri="{BB962C8B-B14F-4D97-AF65-F5344CB8AC3E}">
        <p14:creationId xmlns:p14="http://schemas.microsoft.com/office/powerpoint/2010/main" val="355022863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CA" noProof="0" smtClean="0"/>
              <a:t>Votre nom</a:t>
            </a:r>
            <a:endParaRPr lang="fr-CA" noProof="0"/>
          </a:p>
        </p:txBody>
      </p:sp>
    </p:spTree>
    <p:extLst>
      <p:ext uri="{BB962C8B-B14F-4D97-AF65-F5344CB8AC3E}">
        <p14:creationId xmlns:p14="http://schemas.microsoft.com/office/powerpoint/2010/main" val="37674348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CA" noProof="0" smtClean="0"/>
              <a:t>Votre nom</a:t>
            </a:r>
            <a:endParaRPr lang="fr-CA" noProof="0"/>
          </a:p>
        </p:txBody>
      </p:sp>
    </p:spTree>
    <p:extLst>
      <p:ext uri="{BB962C8B-B14F-4D97-AF65-F5344CB8AC3E}">
        <p14:creationId xmlns:p14="http://schemas.microsoft.com/office/powerpoint/2010/main" val="125304003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CA" noProof="0" smtClean="0"/>
              <a:t>Votre nom</a:t>
            </a:r>
            <a:endParaRPr lang="fr-CA" noProof="0"/>
          </a:p>
        </p:txBody>
      </p:sp>
    </p:spTree>
    <p:extLst>
      <p:ext uri="{BB962C8B-B14F-4D97-AF65-F5344CB8AC3E}">
        <p14:creationId xmlns:p14="http://schemas.microsoft.com/office/powerpoint/2010/main" val="31285345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CA" noProof="0" smtClean="0"/>
              <a:t>Votre nom</a:t>
            </a:r>
            <a:endParaRPr lang="fr-CA" noProof="0"/>
          </a:p>
        </p:txBody>
      </p:sp>
    </p:spTree>
    <p:extLst>
      <p:ext uri="{BB962C8B-B14F-4D97-AF65-F5344CB8AC3E}">
        <p14:creationId xmlns:p14="http://schemas.microsoft.com/office/powerpoint/2010/main" val="36192576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CA" noProof="0" smtClean="0"/>
              <a:t>Votre nom</a:t>
            </a:r>
            <a:endParaRPr lang="fr-CA" noProof="0"/>
          </a:p>
        </p:txBody>
      </p:sp>
    </p:spTree>
    <p:extLst>
      <p:ext uri="{BB962C8B-B14F-4D97-AF65-F5344CB8AC3E}">
        <p14:creationId xmlns:p14="http://schemas.microsoft.com/office/powerpoint/2010/main" val="24286678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CA" noProof="0" smtClean="0"/>
              <a:t>Votre nom</a:t>
            </a:r>
            <a:endParaRPr lang="fr-CA" noProof="0"/>
          </a:p>
        </p:txBody>
      </p:sp>
    </p:spTree>
    <p:extLst>
      <p:ext uri="{BB962C8B-B14F-4D97-AF65-F5344CB8AC3E}">
        <p14:creationId xmlns:p14="http://schemas.microsoft.com/office/powerpoint/2010/main" val="15936851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CA" noProof="0" smtClean="0"/>
              <a:t>Votre nom</a:t>
            </a:r>
            <a:endParaRPr lang="fr-CA" noProof="0"/>
          </a:p>
        </p:txBody>
      </p:sp>
    </p:spTree>
    <p:extLst>
      <p:ext uri="{BB962C8B-B14F-4D97-AF65-F5344CB8AC3E}">
        <p14:creationId xmlns:p14="http://schemas.microsoft.com/office/powerpoint/2010/main" val="19508588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CA" noProof="0" smtClean="0"/>
              <a:t>Votre nom</a:t>
            </a:r>
            <a:endParaRPr lang="fr-CA" noProof="0"/>
          </a:p>
        </p:txBody>
      </p:sp>
    </p:spTree>
    <p:extLst>
      <p:ext uri="{BB962C8B-B14F-4D97-AF65-F5344CB8AC3E}">
        <p14:creationId xmlns:p14="http://schemas.microsoft.com/office/powerpoint/2010/main" val="20875223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CA" noProof="0" smtClean="0"/>
              <a:t>Votre nom</a:t>
            </a:r>
            <a:endParaRPr lang="fr-CA" noProof="0"/>
          </a:p>
        </p:txBody>
      </p:sp>
    </p:spTree>
    <p:extLst>
      <p:ext uri="{BB962C8B-B14F-4D97-AF65-F5344CB8AC3E}">
        <p14:creationId xmlns:p14="http://schemas.microsoft.com/office/powerpoint/2010/main" val="38433791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CA" noProof="0" smtClean="0"/>
              <a:t>Votre nom</a:t>
            </a:r>
            <a:endParaRPr lang="fr-CA" noProof="0"/>
          </a:p>
        </p:txBody>
      </p:sp>
    </p:spTree>
    <p:extLst>
      <p:ext uri="{BB962C8B-B14F-4D97-AF65-F5344CB8AC3E}">
        <p14:creationId xmlns:p14="http://schemas.microsoft.com/office/powerpoint/2010/main" val="30294407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CA" noProof="0" smtClean="0"/>
              <a:t>Votre nom</a:t>
            </a:r>
            <a:endParaRPr lang="fr-CA" noProof="0"/>
          </a:p>
        </p:txBody>
      </p:sp>
    </p:spTree>
    <p:extLst>
      <p:ext uri="{BB962C8B-B14F-4D97-AF65-F5344CB8AC3E}">
        <p14:creationId xmlns:p14="http://schemas.microsoft.com/office/powerpoint/2010/main" val="13738759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fr-FR" smtClean="0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71962-B154-4CC4-BF6C-378C2B50261E}" type="datetime8">
              <a:rPr lang="fr-CA" noProof="0" smtClean="0"/>
              <a:t>2011-04-17 22:40</a:t>
            </a:fld>
            <a:endParaRPr lang="fr-CA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noProof="0" smtClean="0"/>
              <a:t>‹N°›</a:t>
            </a:fld>
            <a:endParaRPr lang="fr-CA" noProof="0" dirty="0"/>
          </a:p>
        </p:txBody>
      </p:sp>
      <p:pic>
        <p:nvPicPr>
          <p:cNvPr id="9" name="Imag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8" y="15666"/>
            <a:ext cx="900000" cy="89305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glitter dir="u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5D646-3547-4BCC-BB1B-4BFED15B6059}" type="datetime8">
              <a:rPr lang="fr-CA" noProof="0" smtClean="0"/>
              <a:t>2011-04-17 22:40</a:t>
            </a:fld>
            <a:endParaRPr lang="fr-CA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noProof="0" smtClean="0"/>
              <a:t>‹N°›</a:t>
            </a:fld>
            <a:endParaRPr lang="fr-CA" noProof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glitter dir="u"/>
      </p:transition>
    </mc:Choice>
    <mc:Fallback xmlns="">
      <p:transition spd="slow" advClick="0" advTm="7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3ED1D-6FE4-4AA9-B195-BA94FB151CC0}" type="datetime8">
              <a:rPr lang="fr-CA" noProof="0" smtClean="0"/>
              <a:t>2011-04-17 22:40</a:t>
            </a:fld>
            <a:endParaRPr lang="fr-CA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noProof="0" smtClean="0"/>
              <a:t>‹N°›</a:t>
            </a:fld>
            <a:endParaRPr lang="fr-CA" noProof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glitter dir="u"/>
      </p:transition>
    </mc:Choice>
    <mc:Fallback xmlns="">
      <p:transition spd="slow" advClick="0" advTm="7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CA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D85C1-329E-46C5-8E4A-FF5DE64CA89D}" type="datetime8">
              <a:rPr lang="fr-CA" noProof="0" smtClean="0"/>
              <a:t>2011-04-17 22:40</a:t>
            </a:fld>
            <a:endParaRPr lang="fr-CA" noProof="0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en-US" smtClean="0"/>
              <a:t>‹N°›</a:t>
            </a:fld>
            <a:endParaRPr lang="en-US" dirty="0"/>
          </a:p>
        </p:txBody>
      </p:sp>
      <p:sp>
        <p:nvSpPr>
          <p:cNvPr id="7" name="Espace réservé pour une image  6"/>
          <p:cNvSpPr>
            <a:spLocks noGrp="1"/>
          </p:cNvSpPr>
          <p:nvPr>
            <p:ph type="pic" sz="quarter" idx="13"/>
          </p:nvPr>
        </p:nvSpPr>
        <p:spPr>
          <a:xfrm>
            <a:off x="827584" y="1196752"/>
            <a:ext cx="1512218" cy="1367930"/>
          </a:xfrm>
        </p:spPr>
        <p:txBody>
          <a:bodyPr/>
          <a:lstStyle/>
          <a:p>
            <a:endParaRPr lang="fr-CA"/>
          </a:p>
        </p:txBody>
      </p:sp>
      <p:sp>
        <p:nvSpPr>
          <p:cNvPr id="8" name="Espace réservé pour une image  6"/>
          <p:cNvSpPr>
            <a:spLocks noGrp="1"/>
          </p:cNvSpPr>
          <p:nvPr>
            <p:ph type="pic" sz="quarter" idx="14"/>
          </p:nvPr>
        </p:nvSpPr>
        <p:spPr>
          <a:xfrm>
            <a:off x="2915816" y="1196752"/>
            <a:ext cx="1512218" cy="1367930"/>
          </a:xfrm>
        </p:spPr>
        <p:txBody>
          <a:bodyPr/>
          <a:lstStyle/>
          <a:p>
            <a:endParaRPr lang="fr-CA"/>
          </a:p>
        </p:txBody>
      </p:sp>
      <p:sp>
        <p:nvSpPr>
          <p:cNvPr id="9" name="Espace réservé pour une image  6"/>
          <p:cNvSpPr>
            <a:spLocks noGrp="1"/>
          </p:cNvSpPr>
          <p:nvPr>
            <p:ph type="pic" sz="quarter" idx="15"/>
          </p:nvPr>
        </p:nvSpPr>
        <p:spPr>
          <a:xfrm>
            <a:off x="4860032" y="1196752"/>
            <a:ext cx="1512218" cy="1367930"/>
          </a:xfrm>
        </p:spPr>
        <p:txBody>
          <a:bodyPr/>
          <a:lstStyle/>
          <a:p>
            <a:endParaRPr lang="fr-CA"/>
          </a:p>
        </p:txBody>
      </p:sp>
      <p:sp>
        <p:nvSpPr>
          <p:cNvPr id="10" name="Espace réservé pour une image  6"/>
          <p:cNvSpPr>
            <a:spLocks noGrp="1"/>
          </p:cNvSpPr>
          <p:nvPr>
            <p:ph type="pic" sz="quarter" idx="16"/>
          </p:nvPr>
        </p:nvSpPr>
        <p:spPr>
          <a:xfrm>
            <a:off x="6876256" y="1196752"/>
            <a:ext cx="1512218" cy="1367930"/>
          </a:xfrm>
        </p:spPr>
        <p:txBody>
          <a:bodyPr/>
          <a:lstStyle/>
          <a:p>
            <a:endParaRPr lang="fr-CA"/>
          </a:p>
        </p:txBody>
      </p:sp>
      <p:sp>
        <p:nvSpPr>
          <p:cNvPr id="11" name="Espace réservé pour une image  6"/>
          <p:cNvSpPr>
            <a:spLocks noGrp="1"/>
          </p:cNvSpPr>
          <p:nvPr>
            <p:ph type="pic" sz="quarter" idx="17"/>
          </p:nvPr>
        </p:nvSpPr>
        <p:spPr>
          <a:xfrm>
            <a:off x="6876256" y="3285206"/>
            <a:ext cx="1512218" cy="1367930"/>
          </a:xfrm>
        </p:spPr>
        <p:txBody>
          <a:bodyPr/>
          <a:lstStyle/>
          <a:p>
            <a:endParaRPr lang="fr-CA"/>
          </a:p>
        </p:txBody>
      </p:sp>
      <p:sp>
        <p:nvSpPr>
          <p:cNvPr id="12" name="Espace réservé pour une image  6"/>
          <p:cNvSpPr>
            <a:spLocks noGrp="1"/>
          </p:cNvSpPr>
          <p:nvPr>
            <p:ph type="pic" sz="quarter" idx="18"/>
          </p:nvPr>
        </p:nvSpPr>
        <p:spPr>
          <a:xfrm>
            <a:off x="4860032" y="3285206"/>
            <a:ext cx="1512218" cy="1367930"/>
          </a:xfrm>
        </p:spPr>
        <p:txBody>
          <a:bodyPr/>
          <a:lstStyle/>
          <a:p>
            <a:endParaRPr lang="fr-CA"/>
          </a:p>
        </p:txBody>
      </p:sp>
      <p:sp>
        <p:nvSpPr>
          <p:cNvPr id="13" name="Espace réservé pour une image  6"/>
          <p:cNvSpPr>
            <a:spLocks noGrp="1"/>
          </p:cNvSpPr>
          <p:nvPr>
            <p:ph type="pic" sz="quarter" idx="19"/>
          </p:nvPr>
        </p:nvSpPr>
        <p:spPr>
          <a:xfrm>
            <a:off x="2915816" y="3285206"/>
            <a:ext cx="1512218" cy="1367930"/>
          </a:xfrm>
        </p:spPr>
        <p:txBody>
          <a:bodyPr/>
          <a:lstStyle/>
          <a:p>
            <a:endParaRPr lang="fr-CA"/>
          </a:p>
        </p:txBody>
      </p:sp>
      <p:sp>
        <p:nvSpPr>
          <p:cNvPr id="14" name="Espace réservé pour une image  6"/>
          <p:cNvSpPr>
            <a:spLocks noGrp="1"/>
          </p:cNvSpPr>
          <p:nvPr>
            <p:ph type="pic" sz="quarter" idx="20"/>
          </p:nvPr>
        </p:nvSpPr>
        <p:spPr>
          <a:xfrm>
            <a:off x="827584" y="3285206"/>
            <a:ext cx="1512218" cy="1367930"/>
          </a:xfrm>
        </p:spPr>
        <p:txBody>
          <a:bodyPr/>
          <a:lstStyle/>
          <a:p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77658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glitter dir="u"/>
      </p:transition>
    </mc:Choice>
    <mc:Fallback xmlns="">
      <p:transition spd="slow" advClick="0" advTm="7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D85C1-329E-46C5-8E4A-FF5DE64CA89D}" type="datetime8">
              <a:rPr lang="fr-CA" noProof="0" smtClean="0"/>
              <a:t>2011-04-17 22:40</a:t>
            </a:fld>
            <a:endParaRPr lang="fr-CA" noProof="0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0565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glitter dir="u"/>
      </p:transition>
    </mc:Choice>
    <mc:Fallback xmlns="">
      <p:transition spd="slow" advClick="0" advTm="7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FB933-3315-486B-A385-93AF96D6CD7A}" type="datetime8">
              <a:rPr lang="fr-CA" noProof="0" smtClean="0"/>
              <a:t>2011-04-17 22:40</a:t>
            </a:fld>
            <a:endParaRPr lang="fr-CA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noProof="0" smtClean="0"/>
              <a:t>‹N°›</a:t>
            </a:fld>
            <a:endParaRPr lang="fr-CA" noProof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glitter dir="u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33CAE-F237-42D7-AFA0-8FE37990C5B8}" type="datetime8">
              <a:rPr lang="fr-CA" noProof="0" smtClean="0"/>
              <a:t>2011-04-17 22:40</a:t>
            </a:fld>
            <a:endParaRPr lang="fr-CA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noProof="0" smtClean="0"/>
              <a:t>‹N°›</a:t>
            </a:fld>
            <a:endParaRPr lang="fr-CA" noProof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glitter dir="u"/>
      </p:transition>
    </mc:Choice>
    <mc:Fallback xmlns="">
      <p:transition spd="slow" advClick="0" advTm="7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EDDFA-F52C-4B13-A799-ABDEBEA408C0}" type="datetime8">
              <a:rPr lang="fr-CA" noProof="0" smtClean="0"/>
              <a:t>2011-04-17 22:40</a:t>
            </a:fld>
            <a:endParaRPr lang="fr-CA" noProof="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noProof="0" smtClean="0"/>
              <a:t>‹N°›</a:t>
            </a:fld>
            <a:endParaRPr lang="fr-CA" noProof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glitter dir="u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fr-FR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fr-FR" smtClean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029FC9-C39E-4E6D-B9F1-081B63C39EF2}" type="datetime8">
              <a:rPr lang="fr-CA" noProof="0" smtClean="0"/>
              <a:t>2011-04-17 22:40</a:t>
            </a:fld>
            <a:endParaRPr lang="fr-CA" noProof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noProof="0" smtClean="0"/>
              <a:t>‹N°›</a:t>
            </a:fld>
            <a:endParaRPr lang="fr-CA" noProof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glitter dir="u"/>
      </p:transition>
    </mc:Choice>
    <mc:Fallback xmlns="">
      <p:transition spd="slow" advClick="0" advTm="7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D6B0D-628D-4849-8A23-1F0B6804B9E7}" type="datetime8">
              <a:rPr lang="fr-CA" noProof="0" smtClean="0"/>
              <a:t>2011-04-17 22:40</a:t>
            </a:fld>
            <a:endParaRPr lang="fr-CA" noProof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noProof="0" smtClean="0"/>
              <a:t>‹N°›</a:t>
            </a:fld>
            <a:endParaRPr lang="fr-CA" noProof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glitter dir="u"/>
      </p:transition>
    </mc:Choice>
    <mc:Fallback xmlns="">
      <p:transition spd="slow" advClick="0" advTm="7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3C771-A968-4C3E-BFE6-FE59CDF4E644}" type="datetime8">
              <a:rPr lang="fr-CA" noProof="0" smtClean="0"/>
              <a:t>2011-04-17 22:40</a:t>
            </a:fld>
            <a:endParaRPr lang="fr-CA" noProof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noProof="0" smtClean="0"/>
              <a:t>‹N°›</a:t>
            </a:fld>
            <a:endParaRPr lang="fr-CA" noProof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glitter dir="u"/>
      </p:transition>
    </mc:Choice>
    <mc:Fallback xmlns="">
      <p:transition spd="slow" advClick="0" advTm="7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2B54C-D972-47AE-9221-9D960B743807}" type="datetime8">
              <a:rPr lang="fr-CA" noProof="0" smtClean="0"/>
              <a:t>2011-04-17 22:40</a:t>
            </a:fld>
            <a:endParaRPr lang="fr-CA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fr-CA" noProof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130F49E-8A71-41F9-8B1F-147EC8BCBAE9}" type="slidenum">
              <a:rPr lang="fr-CA" noProof="0" smtClean="0"/>
              <a:t>‹N°›</a:t>
            </a:fld>
            <a:endParaRPr lang="fr-CA" noProof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glitter dir="u"/>
      </p:transition>
    </mc:Choice>
    <mc:Fallback xmlns="">
      <p:transition spd="slow" advClick="0" advTm="7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CB57C-3BF3-4F1B-982B-CCC85B98D038}" type="datetime8">
              <a:rPr lang="fr-CA" noProof="0" smtClean="0"/>
              <a:t>2011-04-17 22:40</a:t>
            </a:fld>
            <a:endParaRPr lang="fr-CA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en-US" smtClean="0"/>
              <a:t>‹N°›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glitter dir="u"/>
      </p:transition>
    </mc:Choice>
    <mc:Fallback xmlns="">
      <p:transition spd="slow" advClick="0" advTm="7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8CBD85C1-329E-46C5-8E4A-FF5DE64CA89D}" type="datetime8">
              <a:rPr lang="fr-CA" noProof="0" smtClean="0"/>
              <a:t>2011-04-17 22:40</a:t>
            </a:fld>
            <a:endParaRPr lang="fr-CA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fr-CA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1130F49E-8A71-41F9-8B1F-147EC8BCBAE9}" type="slidenum">
              <a:rPr lang="en-US" smtClean="0"/>
              <a:t>‹N°›</a:t>
            </a:fld>
            <a:endParaRPr lang="en-US" dirty="0"/>
          </a:p>
        </p:txBody>
      </p:sp>
      <p:pic>
        <p:nvPicPr>
          <p:cNvPr id="9" name="Image 8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8" y="15666"/>
            <a:ext cx="900000" cy="89305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30" r:id="rId1"/>
    <p:sldLayoutId id="2147483831" r:id="rId2"/>
    <p:sldLayoutId id="2147483832" r:id="rId3"/>
    <p:sldLayoutId id="2147483833" r:id="rId4"/>
    <p:sldLayoutId id="2147483834" r:id="rId5"/>
    <p:sldLayoutId id="2147483835" r:id="rId6"/>
    <p:sldLayoutId id="2147483836" r:id="rId7"/>
    <p:sldLayoutId id="2147483837" r:id="rId8"/>
    <p:sldLayoutId id="2147483838" r:id="rId9"/>
    <p:sldLayoutId id="2147483839" r:id="rId10"/>
    <p:sldLayoutId id="2147483840" r:id="rId11"/>
    <p:sldLayoutId id="2147483841" r:id="rId12"/>
    <p:sldLayoutId id="2147483842" r:id="rId13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glitter dir="u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363538" indent="-363538" algn="l" defTabSz="914400" rtl="0" eaLnBrk="1" latinLnBrk="0" hangingPunct="1">
        <a:spcBef>
          <a:spcPts val="300"/>
        </a:spcBef>
        <a:buClr>
          <a:schemeClr val="accent4"/>
        </a:buClr>
        <a:buSzPct val="80000"/>
        <a:buFont typeface="Webdings" pitchFamily="18" charset="2"/>
        <a:buChar char="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630238" indent="-163513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tabLst>
          <a:tab pos="631825" algn="l"/>
        </a:tabLst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1.emf"/><Relationship Id="rId4" Type="http://schemas.openxmlformats.org/officeDocument/2006/relationships/package" Target="../embeddings/Feuille_de_calcul_Microsoft_Excel2.xlsx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Mich&#232;le\Documents\Office%202010\PowerPoint\Fichiers%20r&#233;alis&#233;s%20pendant%20la%20traduction\Module%20F\PPT%20F-3.xlsx" TargetMode="Externa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2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/>
          <p:cNvSpPr>
            <a:spLocks noGrp="1"/>
          </p:cNvSpPr>
          <p:nvPr>
            <p:ph type="ctrTitle"/>
          </p:nvPr>
        </p:nvSpPr>
        <p:spPr>
          <a:xfrm rot="19140000">
            <a:off x="477533" y="1349358"/>
            <a:ext cx="5972456" cy="1204306"/>
          </a:xfrm>
        </p:spPr>
        <p:txBody>
          <a:bodyPr/>
          <a:lstStyle/>
          <a:p>
            <a:r>
              <a:rPr lang="fr-CA" dirty="0"/>
              <a:t>Série de circuits d’aventure</a:t>
            </a:r>
          </a:p>
        </p:txBody>
      </p:sp>
      <p:sp>
        <p:nvSpPr>
          <p:cNvPr id="6" name="Sous-titre 5"/>
          <p:cNvSpPr>
            <a:spLocks noGrp="1"/>
          </p:cNvSpPr>
          <p:nvPr>
            <p:ph type="subTitle" idx="1"/>
          </p:nvPr>
        </p:nvSpPr>
        <p:spPr>
          <a:xfrm rot="19140000">
            <a:off x="1073595" y="2100002"/>
            <a:ext cx="6511131" cy="752033"/>
          </a:xfrm>
        </p:spPr>
        <p:txBody>
          <a:bodyPr>
            <a:normAutofit/>
          </a:bodyPr>
          <a:lstStyle/>
          <a:p>
            <a:pPr lvl="0"/>
            <a:r>
              <a:rPr lang="fr-CA" sz="2000" cap="none" dirty="0">
                <a:solidFill>
                  <a:srgbClr val="000000"/>
                </a:solidFill>
                <a:latin typeface="Franklin Gothic Book"/>
              </a:rPr>
              <a:t>Le Canada en train</a:t>
            </a:r>
          </a:p>
          <a:p>
            <a:pPr lvl="0"/>
            <a:r>
              <a:rPr lang="fr-CA" sz="1800" cap="none" dirty="0">
                <a:solidFill>
                  <a:srgbClr val="000000"/>
                </a:solidFill>
                <a:latin typeface="Franklin Gothic Book"/>
              </a:rPr>
              <a:t>Voyages Tour Aventure</a:t>
            </a:r>
            <a:endParaRPr lang="fr-CA" dirty="0"/>
          </a:p>
        </p:txBody>
      </p:sp>
      <p:pic>
        <p:nvPicPr>
          <p:cNvPr id="7" name="Picture Placeholder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</p:spPr>
      </p:pic>
      <p:sp>
        <p:nvSpPr>
          <p:cNvPr id="9" name="Footer Placeholder 4"/>
          <p:cNvSpPr txBox="1">
            <a:spLocks/>
          </p:cNvSpPr>
          <p:nvPr/>
        </p:nvSpPr>
        <p:spPr>
          <a:xfrm>
            <a:off x="4712086" y="6437522"/>
            <a:ext cx="4203314" cy="344278"/>
          </a:xfrm>
          <a:prstGeom prst="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000" kern="1200" cap="all" spc="20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CA" b="1" smtClean="0"/>
              <a:t>LA meilleure expérience mondiale du voyage</a:t>
            </a:r>
            <a:endParaRPr lang="fr-CA" b="1" dirty="0"/>
          </a:p>
        </p:txBody>
      </p:sp>
    </p:spTree>
    <p:extLst>
      <p:ext uri="{BB962C8B-B14F-4D97-AF65-F5344CB8AC3E}">
        <p14:creationId xmlns:p14="http://schemas.microsoft.com/office/powerpoint/2010/main" val="4159457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glitter dir="u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4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Niveaux de service et prix</a:t>
            </a:r>
            <a:endParaRPr lang="fr-CA" dirty="0"/>
          </a:p>
        </p:txBody>
      </p:sp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89914975"/>
              </p:ext>
            </p:extLst>
          </p:nvPr>
        </p:nvGraphicFramePr>
        <p:xfrm>
          <a:off x="822325" y="1295400"/>
          <a:ext cx="7521576" cy="3200400"/>
        </p:xfrm>
        <a:graphic>
          <a:graphicData uri="http://schemas.openxmlformats.org/drawingml/2006/table">
            <a:tbl>
              <a:tblPr firstRow="1" bandRow="1">
                <a:tableStyleId>{85BE263C-DBD7-4A20-BB59-AAB30ACAA65A}</a:tableStyleId>
              </a:tblPr>
              <a:tblGrid>
                <a:gridCol w="1880394"/>
                <a:gridCol w="1880394"/>
                <a:gridCol w="1880394"/>
                <a:gridCol w="1880394"/>
              </a:tblGrid>
              <a:tr h="640080"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Classique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De luxe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Exclusif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Royal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dirty="0" smtClean="0"/>
                        <a:t>Hôtel économique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dirty="0" smtClean="0"/>
                        <a:t>Hôtel standard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dirty="0" smtClean="0"/>
                        <a:t>Hôtel luxueux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dirty="0" smtClean="0"/>
                        <a:t>Hôtel</a:t>
                      </a:r>
                      <a:r>
                        <a:rPr lang="fr-CA" baseline="0" dirty="0" smtClean="0"/>
                        <a:t> 4 étoiles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Simple </a:t>
                      </a:r>
                      <a:r>
                        <a:rPr lang="fr-CA" baseline="0" noProof="0" dirty="0" smtClean="0"/>
                        <a:t>- </a:t>
                      </a:r>
                      <a:r>
                        <a:rPr lang="fr-CA" noProof="0" dirty="0" smtClean="0"/>
                        <a:t>1997 $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Simple</a:t>
                      </a:r>
                      <a:r>
                        <a:rPr lang="fr-CA" baseline="0" noProof="0" dirty="0" smtClean="0"/>
                        <a:t>- </a:t>
                      </a:r>
                      <a:r>
                        <a:rPr lang="fr-CA" noProof="0" dirty="0" smtClean="0"/>
                        <a:t>2497 $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Simple </a:t>
                      </a:r>
                      <a:r>
                        <a:rPr lang="fr-CA" baseline="0" noProof="0" dirty="0" smtClean="0"/>
                        <a:t>-  </a:t>
                      </a:r>
                      <a:r>
                        <a:rPr lang="fr-CA" noProof="0" dirty="0" smtClean="0"/>
                        <a:t>2697 $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Simple</a:t>
                      </a:r>
                      <a:r>
                        <a:rPr lang="fr-CA" baseline="0" noProof="0" dirty="0" smtClean="0"/>
                        <a:t> – </a:t>
                      </a:r>
                      <a:r>
                        <a:rPr lang="fr-CA" noProof="0" dirty="0" smtClean="0"/>
                        <a:t>3197 $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Double – 2497 $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Double – 2797 $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Double – 3197 $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Double – 3997 $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Sans transferts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Transferts compris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Transferts et frais compris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Transferts et frais compris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75906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9000">
        <p14:glitter dir="u"/>
      </p:transition>
    </mc:Choice>
    <mc:Fallback xmlns="">
      <p:transition spd="slow" advClick="0" advTm="9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Sondage comparatif sur les vacances</a:t>
            </a:r>
            <a:endParaRPr lang="fr-CA" dirty="0"/>
          </a:p>
        </p:txBody>
      </p:sp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7571780"/>
              </p:ext>
            </p:extLst>
          </p:nvPr>
        </p:nvGraphicFramePr>
        <p:xfrm>
          <a:off x="822325" y="1100138"/>
          <a:ext cx="7521575" cy="35798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861649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14:glitter dir="u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4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4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4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500"/>
                            </p:stCondLst>
                            <p:childTnLst>
                              <p:par>
                                <p:cTn id="2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4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1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">
                                            <p:graphicEl>
                                              <a:chart seriesIdx="1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">
                                            <p:graphicEl>
                                              <a:chart seriesIdx="1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500"/>
                            </p:stCondLst>
                            <p:childTnLst>
                              <p:par>
                                <p:cTn id="3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1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4">
                                            <p:graphicEl>
                                              <a:chart seriesIdx="1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4">
                                            <p:graphicEl>
                                              <a:chart seriesIdx="1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500"/>
                            </p:stCondLst>
                            <p:childTnLst>
                              <p:par>
                                <p:cTn id="3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2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4">
                                            <p:graphicEl>
                                              <a:chart seriesIdx="2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4">
                                            <p:graphicEl>
                                              <a:chart seriesIdx="2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8500"/>
                            </p:stCondLst>
                            <p:childTnLst>
                              <p:par>
                                <p:cTn id="4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2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4">
                                            <p:graphicEl>
                                              <a:chart seriesIdx="2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4">
                                            <p:graphicEl>
                                              <a:chart seriesIdx="2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9500"/>
                            </p:stCondLst>
                            <p:childTnLst>
                              <p:par>
                                <p:cTn id="4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2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4">
                                            <p:graphicEl>
                                              <a:chart seriesIdx="2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4">
                                            <p:graphicEl>
                                              <a:chart seriesIdx="2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500"/>
                            </p:stCondLst>
                            <p:childTnLst>
                              <p:par>
                                <p:cTn id="5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3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4">
                                            <p:graphicEl>
                                              <a:chart seriesIdx="3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4">
                                            <p:graphicEl>
                                              <a:chart seriesIdx="3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1500"/>
                            </p:stCondLst>
                            <p:childTnLst>
                              <p:par>
                                <p:cTn id="5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3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4">
                                            <p:graphicEl>
                                              <a:chart seriesIdx="3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4">
                                            <p:graphicEl>
                                              <a:chart seriesIdx="3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2500"/>
                            </p:stCondLst>
                            <p:childTnLst>
                              <p:par>
                                <p:cTn id="6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3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4">
                                            <p:graphicEl>
                                              <a:chart seriesIdx="3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4">
                                            <p:graphicEl>
                                              <a:chart seriesIdx="3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Graphic spid="4" grpId="0">
        <p:bldSub>
          <a:bldChart bld="seriesEl"/>
        </p:bldSub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16941" y="1394262"/>
            <a:ext cx="5766423" cy="1089427"/>
          </a:xfrm>
        </p:spPr>
        <p:txBody>
          <a:bodyPr/>
          <a:lstStyle/>
          <a:p>
            <a:r>
              <a:rPr lang="fr-CA" dirty="0" smtClean="0"/>
              <a:t>Superbe Colombie-Britannique</a:t>
            </a:r>
            <a:endParaRPr lang="fr-CA" dirty="0"/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4845194" y="3024187"/>
            <a:ext cx="3616036" cy="25146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Text Placeholder 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fr-CA" dirty="0" smtClean="0"/>
              <a:t>Pont de Wolf Creek</a:t>
            </a:r>
          </a:p>
          <a:p>
            <a:pPr lvl="1"/>
            <a:r>
              <a:rPr lang="fr-CA" dirty="0" smtClean="0"/>
              <a:t>Établi en 1857 par la Fraser Ironworks</a:t>
            </a:r>
            <a:endParaRPr lang="fr-CA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en-US" smtClean="0"/>
              <a:t>12</a:t>
            </a:fld>
            <a:endParaRPr lang="en-US" dirty="0"/>
          </a:p>
        </p:txBody>
      </p:sp>
      <p:sp>
        <p:nvSpPr>
          <p:cNvPr id="6" name="ZoneTexte 5"/>
          <p:cNvSpPr txBox="1"/>
          <p:nvPr/>
        </p:nvSpPr>
        <p:spPr>
          <a:xfrm>
            <a:off x="381000" y="1154668"/>
            <a:ext cx="2819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CA" dirty="0"/>
          </a:p>
        </p:txBody>
      </p:sp>
      <p:sp>
        <p:nvSpPr>
          <p:cNvPr id="7" name="ZoneTexte 6"/>
          <p:cNvSpPr txBox="1"/>
          <p:nvPr/>
        </p:nvSpPr>
        <p:spPr>
          <a:xfrm>
            <a:off x="6019800" y="2209800"/>
            <a:ext cx="2895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i="1" dirty="0" smtClean="0"/>
              <a:t>Le 2</a:t>
            </a:r>
            <a:r>
              <a:rPr lang="fr-CA" i="1" baseline="30000" dirty="0" smtClean="0"/>
              <a:t>e</a:t>
            </a:r>
            <a:r>
              <a:rPr lang="fr-CA" i="1" dirty="0" smtClean="0"/>
              <a:t> jour du tour, </a:t>
            </a:r>
            <a:r>
              <a:rPr lang="fr-CA" i="1" dirty="0"/>
              <a:t>à 20 km à </a:t>
            </a:r>
            <a:r>
              <a:rPr lang="fr-CA" i="1" dirty="0" smtClean="0"/>
              <a:t>l’est de Kamloops</a:t>
            </a:r>
            <a:endParaRPr lang="fr-CA" i="1" dirty="0"/>
          </a:p>
        </p:txBody>
      </p:sp>
    </p:spTree>
    <p:extLst>
      <p:ext uri="{BB962C8B-B14F-4D97-AF65-F5344CB8AC3E}">
        <p14:creationId xmlns:p14="http://schemas.microsoft.com/office/powerpoint/2010/main" val="1046911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glitter dir="u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0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Bénéfices trimestriels</a:t>
            </a:r>
            <a:endParaRPr lang="fr-CA" dirty="0"/>
          </a:p>
        </p:txBody>
      </p:sp>
      <p:graphicFrame>
        <p:nvGraphicFramePr>
          <p:cNvPr id="4" name="Obje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8272845"/>
              </p:ext>
            </p:extLst>
          </p:nvPr>
        </p:nvGraphicFramePr>
        <p:xfrm>
          <a:off x="971600" y="980728"/>
          <a:ext cx="7148752" cy="39770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2" name="Feuille de calcul" r:id="rId4" imgW="5496059" imgH="3057538" progId="Excel.Sheet.12">
                  <p:embed/>
                </p:oleObj>
              </mc:Choice>
              <mc:Fallback>
                <p:oleObj name="Feuille de calcul" r:id="rId4" imgW="5496059" imgH="3057538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71600" y="980728"/>
                        <a:ext cx="7148752" cy="39770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16110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glitter dir="u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Revenus de VTA</a:t>
            </a:r>
            <a:endParaRPr lang="fr-CA" dirty="0"/>
          </a:p>
        </p:txBody>
      </p:sp>
      <p:graphicFrame>
        <p:nvGraphicFramePr>
          <p:cNvPr id="5" name="Obje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8287646"/>
              </p:ext>
            </p:extLst>
          </p:nvPr>
        </p:nvGraphicFramePr>
        <p:xfrm>
          <a:off x="912813" y="1014413"/>
          <a:ext cx="6918325" cy="3992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1" name="Feuille de calcul" r:id="rId3" imgW="5448237" imgH="3143377" progId="Excel.Sheet.12">
                  <p:link updateAutomatic="1"/>
                </p:oleObj>
              </mc:Choice>
              <mc:Fallback>
                <p:oleObj name="Feuille de calcul" r:id="rId3" imgW="5448237" imgH="3143377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12813" y="1014413"/>
                        <a:ext cx="6918325" cy="3992562"/>
                      </a:xfrm>
                      <a:prstGeom prst="rect">
                        <a:avLst/>
                      </a:prstGeom>
                      <a:solidFill>
                        <a:schemeClr val="accent4">
                          <a:alpha val="60000"/>
                        </a:schemeClr>
                      </a:solidFill>
                      <a:ln w="25400">
                        <a:solidFill>
                          <a:schemeClr val="accent1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39595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glitter dir="u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749040" cy="3712464"/>
          </a:xfrm>
        </p:spPr>
        <p:txBody>
          <a:bodyPr>
            <a:noAutofit/>
          </a:bodyPr>
          <a:lstStyle/>
          <a:p>
            <a:pPr>
              <a:spcBef>
                <a:spcPts val="1200"/>
              </a:spcBef>
              <a:spcAft>
                <a:spcPts val="800"/>
              </a:spcAft>
            </a:pPr>
            <a:r>
              <a:rPr lang="fr-CA" sz="2400" dirty="0" smtClean="0"/>
              <a:t>Train Canada </a:t>
            </a:r>
            <a:r>
              <a:rPr lang="fr-CA" sz="2400" dirty="0" err="1" smtClean="0"/>
              <a:t>inc.</a:t>
            </a:r>
            <a:endParaRPr lang="fr-CA" sz="2400" dirty="0" smtClean="0"/>
          </a:p>
          <a:p>
            <a:pPr>
              <a:spcBef>
                <a:spcPts val="1200"/>
              </a:spcBef>
              <a:spcAft>
                <a:spcPts val="800"/>
              </a:spcAft>
            </a:pPr>
            <a:r>
              <a:rPr lang="fr-CA" sz="2400" dirty="0" smtClean="0"/>
              <a:t>Basée à Vancouver  C-B</a:t>
            </a:r>
          </a:p>
          <a:p>
            <a:pPr marL="0" indent="0">
              <a:spcBef>
                <a:spcPts val="1200"/>
              </a:spcBef>
              <a:spcAft>
                <a:spcPts val="800"/>
              </a:spcAft>
            </a:pPr>
            <a:r>
              <a:rPr lang="fr-CA" sz="2400" dirty="0" smtClean="0"/>
              <a:t>Société privée de chemin de fer établie en 1957</a:t>
            </a:r>
          </a:p>
        </p:txBody>
      </p:sp>
      <p:pic>
        <p:nvPicPr>
          <p:cNvPr id="1026" name="Picture 2" descr="C:\Users\Michèle\AppData\Local\Microsoft\Windows\Temporary Internet Files\Content.IE5\V47JADCZ\MC900326722[1].wmf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1849800"/>
            <a:ext cx="3662850" cy="2188800"/>
          </a:xfrm>
          <a:prstGeom prst="rect">
            <a:avLst/>
          </a:prstGeom>
          <a:noFill/>
          <a:ln w="285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smtClean="0"/>
              <a:t>2</a:t>
            </a:fld>
            <a:endParaRPr lang="fr-CA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r-CA" sz="3200" u="sng" spc="300" dirty="0" smtClean="0">
                <a:solidFill>
                  <a:srgbClr val="7030A0"/>
                </a:solidFill>
                <a:latin typeface="Algerian" pitchFamily="82" charset="0"/>
              </a:rPr>
              <a:t>les rocheuses canadiennes</a:t>
            </a:r>
            <a:endParaRPr lang="fr-CA" sz="3200" u="sng" spc="300" dirty="0">
              <a:solidFill>
                <a:srgbClr val="7030A0"/>
              </a:solidFill>
              <a:latin typeface="Algerian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2314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9000">
        <p14:glitter dir="u"/>
      </p:transition>
    </mc:Choice>
    <mc:Fallback xmlns="">
      <p:transition spd="slow" advClick="0" advTm="9000">
        <p:fade/>
      </p:transition>
    </mc:Fallback>
  </mc:AlternateContent>
  <p:timing>
    <p:tnLst>
      <p:par>
        <p:cTn id="1" dur="0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CA" dirty="0" smtClean="0"/>
              <a:t>La Colombie-Britannique en train</a:t>
            </a:r>
            <a:endParaRPr lang="fr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 smtClean="0"/>
              <a:t>Paysages inoubliables et majestueux</a:t>
            </a:r>
          </a:p>
          <a:p>
            <a:pPr lvl="1"/>
            <a:r>
              <a:rPr lang="fr-CA" dirty="0" smtClean="0"/>
              <a:t>Rocheuses canadiennes</a:t>
            </a:r>
          </a:p>
          <a:p>
            <a:pPr lvl="1"/>
            <a:r>
              <a:rPr lang="fr-CA" dirty="0" smtClean="0"/>
              <a:t>L’Ouest canadien</a:t>
            </a:r>
          </a:p>
          <a:p>
            <a:r>
              <a:rPr lang="fr-CA" dirty="0" smtClean="0"/>
              <a:t>Dans les pas des grands explorateurs </a:t>
            </a:r>
          </a:p>
          <a:p>
            <a:pPr lvl="1"/>
            <a:r>
              <a:rPr lang="fr-CA" dirty="0" smtClean="0"/>
              <a:t>Ligne de partage des eaux</a:t>
            </a:r>
          </a:p>
          <a:p>
            <a:r>
              <a:rPr lang="fr-CA" dirty="0" smtClean="0"/>
              <a:t>Excursions rapides et faciles</a:t>
            </a:r>
          </a:p>
          <a:p>
            <a:r>
              <a:rPr lang="fr-CA" dirty="0" smtClean="0"/>
              <a:t>Hébergement 4 étoiles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en-US" smtClean="0"/>
              <a:t>3</a:t>
            </a:fld>
            <a:endParaRPr lang="en-US" dirty="0"/>
          </a:p>
        </p:txBody>
      </p:sp>
      <p:grpSp>
        <p:nvGrpSpPr>
          <p:cNvPr id="11" name="Group 10"/>
          <p:cNvGrpSpPr/>
          <p:nvPr/>
        </p:nvGrpSpPr>
        <p:grpSpPr>
          <a:xfrm>
            <a:off x="838200" y="4191000"/>
            <a:ext cx="7543800" cy="381000"/>
            <a:chOff x="914400" y="4191000"/>
            <a:chExt cx="7543800" cy="381000"/>
          </a:xfrm>
        </p:grpSpPr>
        <p:sp>
          <p:nvSpPr>
            <p:cNvPr id="13" name="Snip Diagonal Corner Rectangle 12"/>
            <p:cNvSpPr/>
            <p:nvPr/>
          </p:nvSpPr>
          <p:spPr>
            <a:xfrm>
              <a:off x="914400" y="4191000"/>
              <a:ext cx="1905000" cy="381000"/>
            </a:xfrm>
            <a:prstGeom prst="snip2DiagRect">
              <a:avLst>
                <a:gd name="adj1" fmla="val 0"/>
                <a:gd name="adj2" fmla="val 50000"/>
              </a:avLst>
            </a:prstGeom>
            <a:ln w="28575"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fr-CA" sz="1600" b="1" dirty="0" smtClean="0"/>
                <a:t>Les Explorateurs</a:t>
              </a:r>
              <a:endParaRPr lang="en-US" sz="1600" b="1" dirty="0"/>
            </a:p>
          </p:txBody>
        </p:sp>
        <p:sp>
          <p:nvSpPr>
            <p:cNvPr id="19" name="Snip Diagonal Corner Rectangle 18"/>
            <p:cNvSpPr/>
            <p:nvPr/>
          </p:nvSpPr>
          <p:spPr>
            <a:xfrm>
              <a:off x="3733800" y="4191000"/>
              <a:ext cx="1905000" cy="381000"/>
            </a:xfrm>
            <a:prstGeom prst="snip2DiagRect">
              <a:avLst>
                <a:gd name="adj1" fmla="val 0"/>
                <a:gd name="adj2" fmla="val 50000"/>
              </a:avLst>
            </a:prstGeom>
            <a:ln w="28575"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fr-CA" sz="1600" b="1" dirty="0" smtClean="0"/>
                <a:t>Passe de l’Ouest</a:t>
              </a:r>
              <a:endParaRPr lang="fr-CA" sz="1600" b="1" dirty="0"/>
            </a:p>
          </p:txBody>
        </p:sp>
        <p:sp>
          <p:nvSpPr>
            <p:cNvPr id="20" name="Snip Diagonal Corner Rectangle 19"/>
            <p:cNvSpPr/>
            <p:nvPr/>
          </p:nvSpPr>
          <p:spPr>
            <a:xfrm>
              <a:off x="6553200" y="4191000"/>
              <a:ext cx="1905000" cy="381000"/>
            </a:xfrm>
            <a:prstGeom prst="snip2DiagRect">
              <a:avLst>
                <a:gd name="adj1" fmla="val 0"/>
                <a:gd name="adj2" fmla="val 50000"/>
              </a:avLst>
            </a:prstGeom>
            <a:ln w="28575"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600" b="1" dirty="0" smtClean="0"/>
                <a:t>Route du Nord</a:t>
              </a:r>
              <a:endParaRPr lang="en-US" sz="1600" b="1" dirty="0"/>
            </a:p>
          </p:txBody>
        </p:sp>
      </p:grpSp>
      <p:sp>
        <p:nvSpPr>
          <p:cNvPr id="5" name="Rectangle 4"/>
          <p:cNvSpPr/>
          <p:nvPr/>
        </p:nvSpPr>
        <p:spPr>
          <a:xfrm>
            <a:off x="4232039" y="1905000"/>
            <a:ext cx="47612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TriangleInverted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fr-FR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Meilleures vacances</a:t>
            </a:r>
          </a:p>
          <a:p>
            <a:pPr algn="ctr"/>
            <a:r>
              <a:rPr lang="fr-FR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garanties au Canada</a:t>
            </a:r>
            <a:endParaRPr lang="fr-FR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cxnSp>
        <p:nvCxnSpPr>
          <p:cNvPr id="9" name="Connecteur en angle 8"/>
          <p:cNvCxnSpPr>
            <a:stCxn id="13" idx="3"/>
            <a:endCxn id="19" idx="3"/>
          </p:cNvCxnSpPr>
          <p:nvPr/>
        </p:nvCxnSpPr>
        <p:spPr>
          <a:xfrm rot="5400000" flipH="1" flipV="1">
            <a:off x="3200400" y="2781300"/>
            <a:ext cx="12700" cy="2819400"/>
          </a:xfrm>
          <a:prstGeom prst="bentConnector3">
            <a:avLst>
              <a:gd name="adj1" fmla="val 1800000"/>
            </a:avLst>
          </a:prstGeom>
          <a:ln w="38100"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7" name="Connecteur en angle 26"/>
          <p:cNvCxnSpPr>
            <a:stCxn id="20" idx="1"/>
            <a:endCxn id="19" idx="1"/>
          </p:cNvCxnSpPr>
          <p:nvPr/>
        </p:nvCxnSpPr>
        <p:spPr>
          <a:xfrm rot="5400000">
            <a:off x="6019800" y="3162300"/>
            <a:ext cx="12700" cy="2819400"/>
          </a:xfrm>
          <a:prstGeom prst="bentConnector3">
            <a:avLst>
              <a:gd name="adj1" fmla="val 1800000"/>
            </a:avLst>
          </a:prstGeom>
          <a:ln w="38100"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98831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9000">
        <p14:glitter dir="u"/>
      </p:transition>
    </mc:Choice>
    <mc:Fallback xmlns="">
      <p:transition spd="slow" advClick="0" advTm="9000">
        <p:fade/>
      </p:transition>
    </mc:Fallback>
  </mc:AlternateContent>
  <p:timing>
    <p:tnLst>
      <p:par>
        <p:cTn id="1" dur="0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Forfaits offerts par Train Canada</a:t>
            </a:r>
            <a:endParaRPr lang="fr-CA" dirty="0"/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0621482"/>
              </p:ext>
            </p:extLst>
          </p:nvPr>
        </p:nvGraphicFramePr>
        <p:xfrm>
          <a:off x="1600200" y="1100138"/>
          <a:ext cx="5943600" cy="35798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en-US" smtClean="0"/>
              <a:t>4</a:t>
            </a:fld>
            <a:endParaRPr lang="en-US" dirty="0"/>
          </a:p>
        </p:txBody>
      </p:sp>
      <p:sp>
        <p:nvSpPr>
          <p:cNvPr id="5" name="Left Arrow 16"/>
          <p:cNvSpPr/>
          <p:nvPr/>
        </p:nvSpPr>
        <p:spPr>
          <a:xfrm>
            <a:off x="1828800" y="1752600"/>
            <a:ext cx="1219200" cy="609600"/>
          </a:xfrm>
          <a:prstGeom prst="leftArrow">
            <a:avLst>
              <a:gd name="adj1" fmla="val 25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6" name="Left Arrow 17"/>
          <p:cNvSpPr/>
          <p:nvPr/>
        </p:nvSpPr>
        <p:spPr>
          <a:xfrm>
            <a:off x="1828800" y="3429000"/>
            <a:ext cx="1219200" cy="609600"/>
          </a:xfrm>
          <a:prstGeom prst="leftArrow">
            <a:avLst>
              <a:gd name="adj1" fmla="val 25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7" name="Left Arrow 18"/>
          <p:cNvSpPr/>
          <p:nvPr/>
        </p:nvSpPr>
        <p:spPr>
          <a:xfrm rot="10800000">
            <a:off x="6134100" y="1752600"/>
            <a:ext cx="1219200" cy="609600"/>
          </a:xfrm>
          <a:prstGeom prst="leftArrow">
            <a:avLst>
              <a:gd name="adj1" fmla="val 25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8" name="Left Arrow 19"/>
          <p:cNvSpPr/>
          <p:nvPr/>
        </p:nvSpPr>
        <p:spPr>
          <a:xfrm rot="10800000">
            <a:off x="6134100" y="3429000"/>
            <a:ext cx="1219200" cy="609600"/>
          </a:xfrm>
          <a:prstGeom prst="leftArrow">
            <a:avLst>
              <a:gd name="adj1" fmla="val 25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9" name="Flowchart: Document 20"/>
          <p:cNvSpPr/>
          <p:nvPr/>
        </p:nvSpPr>
        <p:spPr>
          <a:xfrm>
            <a:off x="228600" y="1219200"/>
            <a:ext cx="1371600" cy="1600200"/>
          </a:xfrm>
          <a:prstGeom prst="flowChartDocument">
            <a:avLst/>
          </a:prstGeom>
          <a:blipFill>
            <a:blip r:embed="rId8"/>
            <a:tile tx="0" ty="0" sx="100000" sy="100000" flip="none" algn="tl"/>
          </a:blipFill>
          <a:ln w="50800"/>
          <a:scene3d>
            <a:camera prst="perspectiveRight"/>
            <a:lightRig rig="freezing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80000" rtlCol="0" anchor="ctr">
            <a:flatTx/>
          </a:bodyPr>
          <a:lstStyle/>
          <a:p>
            <a:r>
              <a:rPr lang="fr-CA" dirty="0">
                <a:solidFill>
                  <a:prstClr val="white"/>
                </a:solidFill>
              </a:rPr>
              <a:t>Super panoramas grâce au dôme vitré</a:t>
            </a:r>
          </a:p>
        </p:txBody>
      </p:sp>
      <p:sp>
        <p:nvSpPr>
          <p:cNvPr id="10" name="Flowchart: Document 21"/>
          <p:cNvSpPr/>
          <p:nvPr/>
        </p:nvSpPr>
        <p:spPr>
          <a:xfrm>
            <a:off x="228600" y="3352800"/>
            <a:ext cx="1371600" cy="1600200"/>
          </a:xfrm>
          <a:prstGeom prst="flowChartDocument">
            <a:avLst/>
          </a:prstGeom>
          <a:blipFill>
            <a:blip r:embed="rId8"/>
            <a:tile tx="0" ty="0" sx="100000" sy="100000" flip="none" algn="tl"/>
          </a:blipFill>
          <a:ln w="50800"/>
          <a:scene3d>
            <a:camera prst="perspectiveRight"/>
            <a:lightRig rig="freezing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44000" rtlCol="0" anchor="ctr">
            <a:flatTx/>
          </a:bodyPr>
          <a:lstStyle/>
          <a:p>
            <a:r>
              <a:rPr lang="fr-CA" dirty="0">
                <a:solidFill>
                  <a:prstClr val="white"/>
                </a:solidFill>
              </a:rPr>
              <a:t>Meilleur prix, à partir de 1597$ /personne</a:t>
            </a:r>
            <a:endParaRPr lang="fr-CA" dirty="0"/>
          </a:p>
        </p:txBody>
      </p:sp>
      <p:sp>
        <p:nvSpPr>
          <p:cNvPr id="12" name="Flowchart: Document 22"/>
          <p:cNvSpPr/>
          <p:nvPr/>
        </p:nvSpPr>
        <p:spPr>
          <a:xfrm flipH="1">
            <a:off x="7543800" y="1219200"/>
            <a:ext cx="1371600" cy="1600200"/>
          </a:xfrm>
          <a:prstGeom prst="flowChartDocument">
            <a:avLst/>
          </a:prstGeom>
          <a:blipFill>
            <a:blip r:embed="rId8"/>
            <a:tile tx="0" ty="0" sx="100000" sy="100000" flip="none" algn="tl"/>
          </a:blipFill>
          <a:ln w="50800"/>
          <a:scene3d>
            <a:camera prst="perspectiveRight"/>
            <a:lightRig rig="freezing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rtlCol="0" anchor="ctr">
            <a:flatTx/>
          </a:bodyPr>
          <a:lstStyle/>
          <a:p>
            <a:pPr algn="r"/>
            <a:r>
              <a:rPr lang="fr-CA" dirty="0">
                <a:solidFill>
                  <a:prstClr val="white"/>
                </a:solidFill>
              </a:rPr>
              <a:t>Repas fins servis dans le wagon restaurant</a:t>
            </a:r>
          </a:p>
        </p:txBody>
      </p:sp>
      <p:sp>
        <p:nvSpPr>
          <p:cNvPr id="13" name="Flowchart: Document 23"/>
          <p:cNvSpPr/>
          <p:nvPr/>
        </p:nvSpPr>
        <p:spPr>
          <a:xfrm flipH="1">
            <a:off x="7543800" y="3352800"/>
            <a:ext cx="1371600" cy="1600200"/>
          </a:xfrm>
          <a:prstGeom prst="flowChartDocument">
            <a:avLst/>
          </a:prstGeom>
          <a:blipFill>
            <a:blip r:embed="rId8"/>
            <a:tile tx="0" ty="0" sx="100000" sy="100000" flip="none" algn="tl"/>
          </a:blipFill>
          <a:ln w="50800"/>
          <a:scene3d>
            <a:camera prst="perspectiveRight"/>
            <a:lightRig rig="freezing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72000" rtlCol="0" anchor="ctr">
            <a:flatTx/>
          </a:bodyPr>
          <a:lstStyle/>
          <a:p>
            <a:pPr algn="r"/>
            <a:r>
              <a:rPr lang="fr-CA" dirty="0">
                <a:solidFill>
                  <a:prstClr val="white"/>
                </a:solidFill>
              </a:rPr>
              <a:t>Déjeuner en plein air dans le wagon terrasse</a:t>
            </a:r>
          </a:p>
        </p:txBody>
      </p:sp>
    </p:spTree>
    <p:extLst>
      <p:ext uri="{BB962C8B-B14F-4D97-AF65-F5344CB8AC3E}">
        <p14:creationId xmlns:p14="http://schemas.microsoft.com/office/powerpoint/2010/main" val="4017710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5000">
        <p14:glitter dir="u"/>
      </p:transition>
    </mc:Choice>
    <mc:Fallback xmlns="">
      <p:transition spd="slow" advClick="0" advTm="15000">
        <p:fade/>
      </p:transition>
    </mc:Fallback>
  </mc:AlternateContent>
  <p:timing>
    <p:tnLst>
      <p:par>
        <p:cTn id="1" dur="0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9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4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9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6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15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9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94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15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165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11" grpId="0">
        <p:bldAsOne/>
      </p:bldGraphic>
      <p:bldGraphic spid="11" grpId="1">
        <p:bldAsOne/>
      </p:bldGraphic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pPr lvl="0"/>
            <a:r>
              <a:rPr lang="fr-CA" sz="2200" dirty="0" smtClean="0"/>
              <a:t>Itinéraire : Vancouver – Calgary</a:t>
            </a:r>
          </a:p>
          <a:p>
            <a:pPr lvl="0">
              <a:tabLst>
                <a:tab pos="363538" algn="l"/>
              </a:tabLst>
            </a:pPr>
            <a:r>
              <a:rPr lang="fr-CA" sz="2200" dirty="0" smtClean="0"/>
              <a:t>	Aperçu du circuit</a:t>
            </a:r>
          </a:p>
          <a:p>
            <a:pPr lvl="1"/>
            <a:r>
              <a:rPr lang="fr-CA" sz="2200" dirty="0" smtClean="0"/>
              <a:t>Voie ferrée transcontinentale historique et monument de Last Spike</a:t>
            </a:r>
          </a:p>
          <a:p>
            <a:pPr lvl="1"/>
            <a:r>
              <a:rPr lang="fr-CA" sz="2200" dirty="0" smtClean="0"/>
              <a:t>Fameux pont de Wolf Creek et tunnels de Rich Bar</a:t>
            </a:r>
          </a:p>
          <a:p>
            <a:pPr lvl="1"/>
            <a:r>
              <a:rPr lang="fr-CA" sz="2200" dirty="0" smtClean="0"/>
              <a:t>Passe de </a:t>
            </a:r>
            <a:r>
              <a:rPr lang="fr-CA" sz="2200" dirty="0" err="1" smtClean="0"/>
              <a:t>Bucking</a:t>
            </a:r>
            <a:r>
              <a:rPr lang="fr-CA" sz="2200" dirty="0" smtClean="0"/>
              <a:t> Bull sur la ligne de partage des eaux</a:t>
            </a:r>
          </a:p>
          <a:p>
            <a:pPr lvl="1"/>
            <a:r>
              <a:rPr lang="fr-CA" sz="2200" dirty="0" smtClean="0"/>
              <a:t>Suivez les pas du célèbre naturaliste explorateur John Henry Williamson</a:t>
            </a:r>
          </a:p>
        </p:txBody>
      </p:sp>
      <p:pic>
        <p:nvPicPr>
          <p:cNvPr id="6" name="Content Placeholder 11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066800"/>
            <a:ext cx="4064000" cy="304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Piste des Explorateurs</a:t>
            </a:r>
          </a:p>
        </p:txBody>
      </p:sp>
    </p:spTree>
    <p:extLst>
      <p:ext uri="{BB962C8B-B14F-4D97-AF65-F5344CB8AC3E}">
        <p14:creationId xmlns:p14="http://schemas.microsoft.com/office/powerpoint/2010/main" val="719639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9000">
        <p14:glitter dir="u"/>
      </p:transition>
    </mc:Choice>
    <mc:Fallback xmlns="">
      <p:transition spd="slow" advClick="0" advTm="9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Niveaux de service et prix</a:t>
            </a:r>
            <a:endParaRPr lang="fr-CA" dirty="0"/>
          </a:p>
        </p:txBody>
      </p:sp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38815270"/>
              </p:ext>
            </p:extLst>
          </p:nvPr>
        </p:nvGraphicFramePr>
        <p:xfrm>
          <a:off x="822325" y="1295400"/>
          <a:ext cx="7521576" cy="3200400"/>
        </p:xfrm>
        <a:graphic>
          <a:graphicData uri="http://schemas.openxmlformats.org/drawingml/2006/table">
            <a:tbl>
              <a:tblPr firstRow="1" bandRow="1">
                <a:tableStyleId>{85BE263C-DBD7-4A20-BB59-AAB30ACAA65A}</a:tableStyleId>
              </a:tblPr>
              <a:tblGrid>
                <a:gridCol w="1880394"/>
                <a:gridCol w="1880394"/>
                <a:gridCol w="1880394"/>
                <a:gridCol w="1880394"/>
              </a:tblGrid>
              <a:tr h="640080"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Classique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De luxe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Exclusif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Royal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dirty="0" smtClean="0"/>
                        <a:t>Hôtel économique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dirty="0" smtClean="0"/>
                        <a:t>Hôtel standard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dirty="0" smtClean="0"/>
                        <a:t>Hôtel luxueux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dirty="0" smtClean="0"/>
                        <a:t>Hôtel</a:t>
                      </a:r>
                      <a:r>
                        <a:rPr lang="fr-CA" baseline="0" dirty="0" smtClean="0"/>
                        <a:t> 4 étoiles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Simple </a:t>
                      </a:r>
                      <a:r>
                        <a:rPr lang="fr-CA" baseline="0" noProof="0" dirty="0" smtClean="0"/>
                        <a:t>- </a:t>
                      </a:r>
                      <a:r>
                        <a:rPr lang="fr-CA" noProof="0" dirty="0" smtClean="0"/>
                        <a:t>1597 $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Simple</a:t>
                      </a:r>
                      <a:r>
                        <a:rPr lang="fr-CA" baseline="0" noProof="0" dirty="0" smtClean="0"/>
                        <a:t>- </a:t>
                      </a:r>
                      <a:r>
                        <a:rPr lang="fr-CA" noProof="0" dirty="0" smtClean="0"/>
                        <a:t>1997 $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Simple </a:t>
                      </a:r>
                      <a:r>
                        <a:rPr lang="fr-CA" baseline="0" noProof="0" dirty="0" smtClean="0"/>
                        <a:t>-  </a:t>
                      </a:r>
                      <a:r>
                        <a:rPr lang="fr-CA" noProof="0" dirty="0" smtClean="0"/>
                        <a:t>2197 $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Simple</a:t>
                      </a:r>
                      <a:r>
                        <a:rPr lang="fr-CA" baseline="0" noProof="0" dirty="0" smtClean="0"/>
                        <a:t> – </a:t>
                      </a:r>
                      <a:r>
                        <a:rPr lang="fr-CA" noProof="0" dirty="0" smtClean="0"/>
                        <a:t>2697 $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Double – 2197 $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Double – 2397 $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Double – 2797 $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Double – 3297 $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Sans transferts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Transferts compris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Transferts et frais compris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Transferts et frais compris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03945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9000">
        <p14:glitter dir="u"/>
      </p:transition>
    </mc:Choice>
    <mc:Fallback xmlns="">
      <p:transition spd="slow" advClick="0" advTm="9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fr-CA" dirty="0" smtClean="0"/>
              <a:t>Itinéraire Vancouver -</a:t>
            </a:r>
          </a:p>
          <a:p>
            <a:r>
              <a:rPr lang="fr-CA" dirty="0" smtClean="0"/>
              <a:t>Kamloops – Jasper</a:t>
            </a:r>
          </a:p>
          <a:p>
            <a:pPr>
              <a:tabLst>
                <a:tab pos="360363" algn="l"/>
              </a:tabLst>
            </a:pPr>
            <a:r>
              <a:rPr lang="fr-CA" dirty="0" smtClean="0"/>
              <a:t>	Aperçu du circuit</a:t>
            </a:r>
          </a:p>
          <a:p>
            <a:pPr lvl="1"/>
            <a:r>
              <a:rPr lang="fr-CA" dirty="0"/>
              <a:t>Splendeur des eaux tumultueuses d’Anderson </a:t>
            </a:r>
            <a:r>
              <a:rPr lang="fr-CA" dirty="0" smtClean="0"/>
              <a:t>Gorge</a:t>
            </a:r>
          </a:p>
          <a:p>
            <a:pPr lvl="1"/>
            <a:r>
              <a:rPr lang="fr-CA" dirty="0"/>
              <a:t>Sereine beauté du mont Robson, le plus haut sommet des </a:t>
            </a:r>
            <a:r>
              <a:rPr lang="fr-CA" dirty="0" smtClean="0"/>
              <a:t>Rocheuses</a:t>
            </a:r>
          </a:p>
          <a:p>
            <a:pPr lvl="1"/>
            <a:r>
              <a:rPr lang="fr-CA" dirty="0"/>
              <a:t>Rafting en eaux vives sur le Fraser jusqu’à Black </a:t>
            </a:r>
            <a:r>
              <a:rPr lang="fr-CA" dirty="0" smtClean="0"/>
              <a:t>Gulch</a:t>
            </a:r>
          </a:p>
          <a:p>
            <a:pPr lvl="1"/>
            <a:r>
              <a:rPr lang="fr-CA" dirty="0"/>
              <a:t>Parc national de Jasper</a:t>
            </a:r>
            <a:endParaRPr lang="fr-CA" dirty="0" smtClean="0"/>
          </a:p>
          <a:p>
            <a:pPr lvl="1"/>
            <a:endParaRPr lang="fr-CA" dirty="0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Passe de l’Ouest</a:t>
            </a:r>
            <a:endParaRPr lang="fr-CA" dirty="0"/>
          </a:p>
        </p:txBody>
      </p:sp>
      <p:pic>
        <p:nvPicPr>
          <p:cNvPr id="5" name="Content Placeholder 10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3" y="1246084"/>
            <a:ext cx="4353459" cy="32630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11731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9000">
        <p14:glitter dir="u"/>
      </p:transition>
    </mc:Choice>
    <mc:Fallback xmlns="">
      <p:transition spd="slow" advClick="0" advTm="9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Niveaux de service et prix</a:t>
            </a:r>
            <a:endParaRPr lang="fr-CA" dirty="0"/>
          </a:p>
        </p:txBody>
      </p:sp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7809649"/>
              </p:ext>
            </p:extLst>
          </p:nvPr>
        </p:nvGraphicFramePr>
        <p:xfrm>
          <a:off x="822325" y="1295400"/>
          <a:ext cx="7521576" cy="3200400"/>
        </p:xfrm>
        <a:graphic>
          <a:graphicData uri="http://schemas.openxmlformats.org/drawingml/2006/table">
            <a:tbl>
              <a:tblPr firstRow="1" bandRow="1">
                <a:tableStyleId>{85BE263C-DBD7-4A20-BB59-AAB30ACAA65A}</a:tableStyleId>
              </a:tblPr>
              <a:tblGrid>
                <a:gridCol w="1880394"/>
                <a:gridCol w="1880394"/>
                <a:gridCol w="1880394"/>
                <a:gridCol w="1880394"/>
              </a:tblGrid>
              <a:tr h="640080"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Classique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De luxe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Exclusif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Royal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dirty="0" smtClean="0"/>
                        <a:t>Hôtel économique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dirty="0" smtClean="0"/>
                        <a:t>Hôtel standard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dirty="0" smtClean="0"/>
                        <a:t>Hôtel luxueux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dirty="0" smtClean="0"/>
                        <a:t>Hôtel</a:t>
                      </a:r>
                      <a:r>
                        <a:rPr lang="fr-CA" baseline="0" dirty="0" smtClean="0"/>
                        <a:t> 4 étoiles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Simple </a:t>
                      </a:r>
                      <a:r>
                        <a:rPr lang="fr-CA" baseline="0" noProof="0" dirty="0" smtClean="0"/>
                        <a:t>- </a:t>
                      </a:r>
                      <a:r>
                        <a:rPr lang="fr-CA" noProof="0" dirty="0" smtClean="0"/>
                        <a:t>1597 $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Simple</a:t>
                      </a:r>
                      <a:r>
                        <a:rPr lang="fr-CA" baseline="0" noProof="0" dirty="0" smtClean="0"/>
                        <a:t>- </a:t>
                      </a:r>
                      <a:r>
                        <a:rPr lang="fr-CA" noProof="0" dirty="0" smtClean="0"/>
                        <a:t>1997 $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Simple </a:t>
                      </a:r>
                      <a:r>
                        <a:rPr lang="fr-CA" baseline="0" noProof="0" dirty="0" smtClean="0"/>
                        <a:t>-  </a:t>
                      </a:r>
                      <a:r>
                        <a:rPr lang="fr-CA" noProof="0" dirty="0" smtClean="0"/>
                        <a:t>2197 $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Simple</a:t>
                      </a:r>
                      <a:r>
                        <a:rPr lang="fr-CA" baseline="0" noProof="0" dirty="0" smtClean="0"/>
                        <a:t> – </a:t>
                      </a:r>
                      <a:r>
                        <a:rPr lang="fr-CA" noProof="0" dirty="0" smtClean="0"/>
                        <a:t>2697 $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Double – 2197 $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Double – 2397 $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Double – 2797 $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Double – 3297 $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Sans transferts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Transferts compris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Transferts et frais compris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Transferts et frais compris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75906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9000">
        <p14:glitter dir="u"/>
      </p:transition>
    </mc:Choice>
    <mc:Fallback xmlns="">
      <p:transition spd="slow" advClick="0" advTm="9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fr-CA" sz="3200" dirty="0" smtClean="0"/>
              <a:t>Itinéraire Vancouver  - </a:t>
            </a:r>
          </a:p>
          <a:p>
            <a:r>
              <a:rPr lang="fr-CA" sz="3200" dirty="0" smtClean="0"/>
              <a:t>Prince George  - Jasper</a:t>
            </a:r>
          </a:p>
          <a:p>
            <a:pPr>
              <a:tabLst>
                <a:tab pos="363538" algn="l"/>
              </a:tabLst>
            </a:pPr>
            <a:r>
              <a:rPr lang="fr-CA" sz="3500" dirty="0" smtClean="0"/>
              <a:t>	</a:t>
            </a:r>
            <a:r>
              <a:rPr lang="fr-CA" sz="3100" dirty="0" smtClean="0"/>
              <a:t>Aperçu du circuit</a:t>
            </a:r>
          </a:p>
          <a:p>
            <a:pPr lvl="1"/>
            <a:r>
              <a:rPr lang="fr-CA" sz="2600" dirty="0"/>
              <a:t>Explorations au Pays de l’or par les champs aurifères de Franklin et </a:t>
            </a:r>
            <a:r>
              <a:rPr lang="fr-CA" sz="2600" dirty="0" err="1"/>
              <a:t>Elk</a:t>
            </a:r>
            <a:r>
              <a:rPr lang="fr-CA" sz="2600" dirty="0"/>
              <a:t> </a:t>
            </a:r>
            <a:r>
              <a:rPr lang="fr-CA" sz="2600" dirty="0" err="1" smtClean="0"/>
              <a:t>Herd</a:t>
            </a:r>
            <a:endParaRPr lang="fr-CA" sz="2600" dirty="0" smtClean="0"/>
          </a:p>
          <a:p>
            <a:pPr lvl="1"/>
            <a:r>
              <a:rPr lang="fr-CA" sz="2600" dirty="0"/>
              <a:t>Paysages spectaculaires le long des lacs Anderson et </a:t>
            </a:r>
            <a:r>
              <a:rPr lang="fr-CA" sz="2600" dirty="0" err="1" smtClean="0"/>
              <a:t>Seton</a:t>
            </a:r>
            <a:endParaRPr lang="fr-CA" sz="2600" dirty="0" smtClean="0"/>
          </a:p>
          <a:p>
            <a:pPr lvl="1"/>
            <a:r>
              <a:rPr lang="fr-CA" sz="2600" dirty="0"/>
              <a:t>La forêt pluviale côtière –une des plus grandes au </a:t>
            </a:r>
            <a:r>
              <a:rPr lang="fr-CA" sz="2600" dirty="0" smtClean="0"/>
              <a:t>monde</a:t>
            </a:r>
          </a:p>
          <a:p>
            <a:pPr lvl="1"/>
            <a:r>
              <a:rPr lang="fr-CA" sz="2600" dirty="0"/>
              <a:t>Panoramas époustouflants du sillon des Rocheuses</a:t>
            </a:r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Route du Nord</a:t>
            </a:r>
            <a:endParaRPr lang="fr-CA" dirty="0"/>
          </a:p>
        </p:txBody>
      </p:sp>
      <p:pic>
        <p:nvPicPr>
          <p:cNvPr id="5" name="Content Placeholder 10"/>
          <p:cNvPicPr>
            <a:picLocks noGrp="1" noChangeAspect="1"/>
          </p:cNvPicPr>
          <p:nvPr>
            <p:ph sz="half" idx="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27984" y="1196753"/>
            <a:ext cx="4312310" cy="324246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1019295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9000">
        <p14:glitter dir="u"/>
      </p:transition>
    </mc:Choice>
    <mc:Fallback xmlns="">
      <p:transition spd="slow" advClick="0" advTm="9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ngles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Promenade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Élémentaire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18751</TotalTime>
  <Words>406</Words>
  <Application>Microsoft Office PowerPoint</Application>
  <PresentationFormat>Affichage à l'écran (4:3)</PresentationFormat>
  <Paragraphs>142</Paragraphs>
  <Slides>14</Slides>
  <Notes>12</Notes>
  <HiddenSlides>0</HiddenSlides>
  <MMClips>0</MMClips>
  <ScaleCrop>false</ScaleCrop>
  <HeadingPairs>
    <vt:vector size="8" baseType="variant">
      <vt:variant>
        <vt:lpstr>Thème</vt:lpstr>
      </vt:variant>
      <vt:variant>
        <vt:i4>1</vt:i4>
      </vt:variant>
      <vt:variant>
        <vt:lpstr>Liaisons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14</vt:i4>
      </vt:variant>
    </vt:vector>
  </HeadingPairs>
  <TitlesOfParts>
    <vt:vector size="17" baseType="lpstr">
      <vt:lpstr>Angles</vt:lpstr>
      <vt:lpstr>C:\Users\Michèle\Documents\Office 2010\PowerPoint\Fichiers réalisés pendant la traduction\Module F\PPT F-3.xlsx</vt:lpstr>
      <vt:lpstr>Feuille de calcul</vt:lpstr>
      <vt:lpstr>Série de circuits d’aventure</vt:lpstr>
      <vt:lpstr>les rocheuses canadiennes</vt:lpstr>
      <vt:lpstr>La Colombie-Britannique en train</vt:lpstr>
      <vt:lpstr>Forfaits offerts par Train Canada</vt:lpstr>
      <vt:lpstr>Piste des Explorateurs</vt:lpstr>
      <vt:lpstr>Niveaux de service et prix</vt:lpstr>
      <vt:lpstr>Passe de l’Ouest</vt:lpstr>
      <vt:lpstr>Niveaux de service et prix</vt:lpstr>
      <vt:lpstr>Route du Nord</vt:lpstr>
      <vt:lpstr>Niveaux de service et prix</vt:lpstr>
      <vt:lpstr>Sondage comparatif sur les vacances</vt:lpstr>
      <vt:lpstr>Superbe Colombie-Britannique</vt:lpstr>
      <vt:lpstr>Bénéfices trimestriels</vt:lpstr>
      <vt:lpstr>Revenus de VTA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Série de circuits d’aventure</dc:title>
  <dc:subject>Voyage en train au Canada</dc:subject>
  <dc:creator>Votre nom</dc:creator>
  <cp:keywords>Canada, Train, Circuit</cp:keywords>
  <dc:description>Pour usage interne seulement</dc:description>
  <cp:lastModifiedBy>Michèle Simond</cp:lastModifiedBy>
  <cp:revision>111</cp:revision>
  <dcterms:created xsi:type="dcterms:W3CDTF">2011-03-02T17:13:29Z</dcterms:created>
  <dcterms:modified xsi:type="dcterms:W3CDTF">2011-04-18T02:44:14Z</dcterms:modified>
  <cp:category>Aperçus des circuits</cp:category>
  <cp:contentStatus>Ébauche</cp:contentStatus>
</cp:coreProperties>
</file>